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118"/>
  </p:notesMasterIdLst>
  <p:sldIdLst>
    <p:sldId id="426" r:id="rId5"/>
    <p:sldId id="335" r:id="rId6"/>
    <p:sldId id="338" r:id="rId7"/>
    <p:sldId id="365" r:id="rId8"/>
    <p:sldId id="366" r:id="rId9"/>
    <p:sldId id="327" r:id="rId10"/>
    <p:sldId id="336" r:id="rId11"/>
    <p:sldId id="337" r:id="rId12"/>
    <p:sldId id="391" r:id="rId13"/>
    <p:sldId id="392" r:id="rId14"/>
    <p:sldId id="332" r:id="rId15"/>
    <p:sldId id="340" r:id="rId16"/>
    <p:sldId id="339" r:id="rId17"/>
    <p:sldId id="393" r:id="rId18"/>
    <p:sldId id="394" r:id="rId19"/>
    <p:sldId id="396" r:id="rId20"/>
    <p:sldId id="401" r:id="rId21"/>
    <p:sldId id="397" r:id="rId22"/>
    <p:sldId id="341" r:id="rId23"/>
    <p:sldId id="330" r:id="rId24"/>
    <p:sldId id="325" r:id="rId25"/>
    <p:sldId id="326" r:id="rId26"/>
    <p:sldId id="331" r:id="rId27"/>
    <p:sldId id="333" r:id="rId28"/>
    <p:sldId id="342" r:id="rId29"/>
    <p:sldId id="375" r:id="rId30"/>
    <p:sldId id="359" r:id="rId31"/>
    <p:sldId id="348" r:id="rId32"/>
    <p:sldId id="334" r:id="rId33"/>
    <p:sldId id="352" r:id="rId34"/>
    <p:sldId id="402" r:id="rId35"/>
    <p:sldId id="403" r:id="rId36"/>
    <p:sldId id="351" r:id="rId37"/>
    <p:sldId id="349" r:id="rId38"/>
    <p:sldId id="350" r:id="rId39"/>
    <p:sldId id="384" r:id="rId40"/>
    <p:sldId id="408" r:id="rId41"/>
    <p:sldId id="278" r:id="rId42"/>
    <p:sldId id="376" r:id="rId43"/>
    <p:sldId id="386" r:id="rId44"/>
    <p:sldId id="377" r:id="rId45"/>
    <p:sldId id="378" r:id="rId46"/>
    <p:sldId id="287" r:id="rId47"/>
    <p:sldId id="385" r:id="rId48"/>
    <p:sldId id="267" r:id="rId49"/>
    <p:sldId id="345" r:id="rId50"/>
    <p:sldId id="383" r:id="rId51"/>
    <p:sldId id="344" r:id="rId52"/>
    <p:sldId id="343" r:id="rId53"/>
    <p:sldId id="409" r:id="rId54"/>
    <p:sldId id="404" r:id="rId55"/>
    <p:sldId id="405" r:id="rId56"/>
    <p:sldId id="407" r:id="rId57"/>
    <p:sldId id="406" r:id="rId58"/>
    <p:sldId id="381" r:id="rId59"/>
    <p:sldId id="382" r:id="rId60"/>
    <p:sldId id="272" r:id="rId61"/>
    <p:sldId id="346" r:id="rId62"/>
    <p:sldId id="347" r:id="rId63"/>
    <p:sldId id="268" r:id="rId64"/>
    <p:sldId id="269" r:id="rId65"/>
    <p:sldId id="318" r:id="rId66"/>
    <p:sldId id="276" r:id="rId67"/>
    <p:sldId id="284" r:id="rId68"/>
    <p:sldId id="286" r:id="rId69"/>
    <p:sldId id="308" r:id="rId70"/>
    <p:sldId id="320" r:id="rId71"/>
    <p:sldId id="321" r:id="rId72"/>
    <p:sldId id="322" r:id="rId73"/>
    <p:sldId id="324" r:id="rId74"/>
    <p:sldId id="309" r:id="rId75"/>
    <p:sldId id="311" r:id="rId76"/>
    <p:sldId id="312" r:id="rId77"/>
    <p:sldId id="313" r:id="rId78"/>
    <p:sldId id="314" r:id="rId79"/>
    <p:sldId id="315" r:id="rId80"/>
    <p:sldId id="316" r:id="rId81"/>
    <p:sldId id="302" r:id="rId82"/>
    <p:sldId id="301" r:id="rId83"/>
    <p:sldId id="317" r:id="rId84"/>
    <p:sldId id="400" r:id="rId85"/>
    <p:sldId id="295" r:id="rId86"/>
    <p:sldId id="304" r:id="rId87"/>
    <p:sldId id="305" r:id="rId88"/>
    <p:sldId id="306" r:id="rId89"/>
    <p:sldId id="296" r:id="rId90"/>
    <p:sldId id="297" r:id="rId91"/>
    <p:sldId id="298" r:id="rId92"/>
    <p:sldId id="299"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10" r:id="rId109"/>
    <p:sldId id="364" r:id="rId110"/>
    <p:sldId id="374" r:id="rId111"/>
    <p:sldId id="360" r:id="rId112"/>
    <p:sldId id="361" r:id="rId113"/>
    <p:sldId id="362" r:id="rId114"/>
    <p:sldId id="363" r:id="rId115"/>
    <p:sldId id="398" r:id="rId116"/>
    <p:sldId id="300" r:id="rId1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autoAdjust="0"/>
    <p:restoredTop sz="77922" autoAdjust="0"/>
  </p:normalViewPr>
  <p:slideViewPr>
    <p:cSldViewPr>
      <p:cViewPr varScale="1">
        <p:scale>
          <a:sx n="47" d="100"/>
          <a:sy n="47" d="100"/>
        </p:scale>
        <p:origin x="3282" y="48"/>
      </p:cViewPr>
      <p:guideLst>
        <p:guide orient="horz" pos="2160"/>
        <p:guide pos="2880"/>
      </p:guideLst>
    </p:cSldViewPr>
  </p:slideViewPr>
  <p:outlineViewPr>
    <p:cViewPr>
      <p:scale>
        <a:sx n="33" d="100"/>
        <a:sy n="33" d="100"/>
      </p:scale>
      <p:origin x="0" y="4704"/>
    </p:cViewPr>
  </p:outlineViewPr>
  <p:notesTextViewPr>
    <p:cViewPr>
      <p:scale>
        <a:sx n="100" d="100"/>
        <a:sy n="100" d="100"/>
      </p:scale>
      <p:origin x="0" y="0"/>
    </p:cViewPr>
  </p:notesTextViewPr>
  <p:sorterViewPr>
    <p:cViewPr>
      <p:scale>
        <a:sx n="66" d="100"/>
        <a:sy n="66" d="100"/>
      </p:scale>
      <p:origin x="0" y="80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7/7/2017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186109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thegenomefactory.blogspot.com</a:t>
            </a:r>
            <a:r>
              <a:rPr lang="en-US" dirty="0"/>
              <a:t>/2013/08/paired-end-read-confusion-</a:t>
            </a:r>
            <a:r>
              <a:rPr lang="en-US" dirty="0" err="1"/>
              <a:t>library.html</a:t>
            </a:r>
            <a:endParaRPr lang="en-US" dirty="0"/>
          </a:p>
          <a:p>
            <a:endParaRPr lang="en-US" dirty="0"/>
          </a:p>
          <a:p>
            <a:r>
              <a:rPr lang="en-US" dirty="0"/>
              <a:t>https://</a:t>
            </a:r>
            <a:r>
              <a:rPr lang="en-US" dirty="0" err="1"/>
              <a:t>www.biostars.org</a:t>
            </a:r>
            <a:r>
              <a:rPr lang="en-US" dirty="0"/>
              <a:t>/p/106291/</a:t>
            </a:r>
          </a:p>
          <a:p>
            <a:endParaRPr lang="en-US" dirty="0"/>
          </a:p>
          <a:p>
            <a:r>
              <a:rPr lang="en-US" dirty="0"/>
              <a:t>https://</a:t>
            </a:r>
            <a:r>
              <a:rPr lang="en-US" dirty="0" err="1"/>
              <a:t>www.biostars.org</a:t>
            </a:r>
            <a:r>
              <a:rPr lang="en-US" dirty="0"/>
              <a:t>/p/95803/</a:t>
            </a:r>
          </a:p>
          <a:p>
            <a:endParaRPr lang="en-US" dirty="0"/>
          </a:p>
          <a:p>
            <a:r>
              <a:rPr lang="en-US" dirty="0"/>
              <a:t>https://</a:t>
            </a:r>
            <a:r>
              <a:rPr lang="en-US" dirty="0" err="1"/>
              <a:t>www.biostars.org</a:t>
            </a:r>
            <a:r>
              <a:rPr lang="en-US" dirty="0"/>
              <a:t>/p/109221/</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16</a:t>
            </a:fld>
            <a:endParaRPr lang="en-US"/>
          </a:p>
        </p:txBody>
      </p:sp>
    </p:spTree>
    <p:extLst>
      <p:ext uri="{BB962C8B-B14F-4D97-AF65-F5344CB8AC3E}">
        <p14:creationId xmlns:p14="http://schemas.microsoft.com/office/powerpoint/2010/main" val="1196986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useast.ensembl.org</a:t>
            </a:r>
            <a:r>
              <a:rPr lang="en-US" dirty="0"/>
              <a:t>/info/website/upload/</a:t>
            </a:r>
            <a:r>
              <a:rPr lang="en-US" dirty="0" err="1"/>
              <a:t>gff.html?redirect</a:t>
            </a:r>
            <a:r>
              <a:rPr lang="en-US" dirty="0"/>
              <a:t>=no</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282599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RNA-</a:t>
            </a:r>
            <a:r>
              <a:rPr lang="en-US" sz="1200" kern="1200" dirty="0" err="1">
                <a:solidFill>
                  <a:schemeClr val="tx1"/>
                </a:solidFill>
                <a:effectLst/>
                <a:latin typeface="+mn-lt"/>
                <a:ea typeface="+mn-ea"/>
                <a:cs typeface="+mn-cs"/>
              </a:rPr>
              <a:t>Seq</a:t>
            </a:r>
            <a:r>
              <a:rPr lang="en-US" sz="1200" kern="1200" dirty="0">
                <a:solidFill>
                  <a:schemeClr val="tx1"/>
                </a:solidFill>
                <a:effectLst/>
                <a:latin typeface="+mn-lt"/>
                <a:ea typeface="+mn-ea"/>
                <a:cs typeface="+mn-cs"/>
              </a:rPr>
              <a:t> Procedure Overview. The R packages used for the different steps are emphasized in bold face.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43</a:t>
            </a:fld>
            <a:endParaRPr lang="en-US"/>
          </a:p>
        </p:txBody>
      </p:sp>
    </p:spTree>
    <p:extLst>
      <p:ext uri="{BB962C8B-B14F-4D97-AF65-F5344CB8AC3E}">
        <p14:creationId xmlns:p14="http://schemas.microsoft.com/office/powerpoint/2010/main" val="384204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45</a:t>
            </a:fld>
            <a:endParaRPr lang="en-US"/>
          </a:p>
        </p:txBody>
      </p:sp>
    </p:spTree>
    <p:extLst>
      <p:ext uri="{BB962C8B-B14F-4D97-AF65-F5344CB8AC3E}">
        <p14:creationId xmlns:p14="http://schemas.microsoft.com/office/powerpoint/2010/main" val="366659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fasta.bioch.virginia.edu</a:t>
            </a:r>
            <a:r>
              <a:rPr lang="en-US" dirty="0"/>
              <a:t>/</a:t>
            </a:r>
            <a:r>
              <a:rPr lang="en-US" dirty="0" err="1"/>
              <a:t>cshl</a:t>
            </a:r>
            <a:r>
              <a:rPr lang="en-US" dirty="0"/>
              <a:t>/</a:t>
            </a:r>
            <a:r>
              <a:rPr lang="en-US" dirty="0" err="1"/>
              <a:t>pdf</a:t>
            </a:r>
            <a:r>
              <a:rPr lang="en-US" dirty="0"/>
              <a:t>/14/</a:t>
            </a:r>
            <a:r>
              <a:rPr lang="en-US" dirty="0" err="1"/>
              <a:t>ajm</a:t>
            </a:r>
            <a:r>
              <a:rPr lang="en-US" dirty="0"/>
              <a:t>/ecg2014_2_variation.pdf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50</a:t>
            </a:fld>
            <a:endParaRPr lang="en-US"/>
          </a:p>
        </p:txBody>
      </p:sp>
    </p:spTree>
    <p:extLst>
      <p:ext uri="{BB962C8B-B14F-4D97-AF65-F5344CB8AC3E}">
        <p14:creationId xmlns:p14="http://schemas.microsoft.com/office/powerpoint/2010/main" val="2355337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a:t>
            </a:r>
            <a:r>
              <a:rPr lang="en-US" dirty="0" err="1"/>
              <a:t>www.biomedcentral.com</a:t>
            </a:r>
            <a:r>
              <a:rPr lang="en-US" dirty="0"/>
              <a:t>/1471-2105/12/S14/S7</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52</a:t>
            </a:fld>
            <a:endParaRPr lang="en-US"/>
          </a:p>
        </p:txBody>
      </p:sp>
    </p:spTree>
    <p:extLst>
      <p:ext uri="{BB962C8B-B14F-4D97-AF65-F5344CB8AC3E}">
        <p14:creationId xmlns:p14="http://schemas.microsoft.com/office/powerpoint/2010/main" val="404558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a:p>
            <a:endParaRPr lang="en-US" dirty="0"/>
          </a:p>
          <a:p>
            <a:r>
              <a:rPr lang="en-US" dirty="0"/>
              <a:t>https://</a:t>
            </a:r>
            <a:r>
              <a:rPr lang="en-US" dirty="0" err="1"/>
              <a:t>www.biostars.org</a:t>
            </a:r>
            <a:r>
              <a:rPr lang="en-US" dirty="0"/>
              <a:t>/p/109333/</a:t>
            </a:r>
          </a:p>
          <a:p>
            <a:endParaRPr lang="en-US" dirty="0"/>
          </a:p>
          <a:p>
            <a:r>
              <a:rPr lang="en-US" dirty="0"/>
              <a:t>https://</a:t>
            </a:r>
            <a:r>
              <a:rPr lang="en-US" dirty="0" err="1"/>
              <a:t>www.biostars.org</a:t>
            </a:r>
            <a:r>
              <a:rPr lang="en-US" dirty="0"/>
              <a:t>/p/119537/</a:t>
            </a:r>
          </a:p>
          <a:p>
            <a:endParaRPr lang="en-US" dirty="0"/>
          </a:p>
          <a:p>
            <a:r>
              <a:rPr lang="en-US" dirty="0"/>
              <a:t>https://</a:t>
            </a:r>
            <a:r>
              <a:rPr lang="en-US" dirty="0" err="1"/>
              <a:t>www.biostars.org</a:t>
            </a:r>
            <a:r>
              <a:rPr lang="en-US" dirty="0"/>
              <a:t>/p/18733/</a:t>
            </a:r>
          </a:p>
          <a:p>
            <a:endParaRPr lang="en-US" dirty="0"/>
          </a:p>
          <a:p>
            <a:r>
              <a:rPr lang="en-US" dirty="0"/>
              <a:t>https://</a:t>
            </a:r>
            <a:r>
              <a:rPr lang="en-US" dirty="0" err="1"/>
              <a:t>www.biostars.org</a:t>
            </a:r>
            <a:r>
              <a:rPr lang="en-US" dirty="0"/>
              <a:t>/p/95113/</a:t>
            </a:r>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171889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57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www.bios.unc.edu</a:t>
            </a:r>
            <a:r>
              <a:rPr lang="en-US" dirty="0"/>
              <a:t>/~</a:t>
            </a:r>
            <a:r>
              <a:rPr lang="en-US" dirty="0" err="1"/>
              <a:t>weisun</a:t>
            </a:r>
            <a:r>
              <a:rPr lang="en-US" dirty="0"/>
              <a:t>/software/</a:t>
            </a:r>
            <a:r>
              <a:rPr lang="en-US" dirty="0" err="1"/>
              <a:t>asSeq.pdf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2618092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C853932A-5945-044A-8A5C-D5A933B3F2AA}" type="slidenum">
              <a:rPr lang="en-US" sz="1200">
                <a:latin typeface="Calibri" charset="0"/>
              </a:rPr>
              <a:pPr eaLnBrk="1" hangingPunct="1"/>
              <a:t>63</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867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64</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rnaseq.uoregon.edu</a:t>
            </a:r>
            <a:r>
              <a:rPr lang="en-US" dirty="0"/>
              <a:t>/</a:t>
            </a:r>
          </a:p>
          <a:p>
            <a:endParaRPr lang="en-US" dirty="0"/>
          </a:p>
          <a:p>
            <a:r>
              <a:rPr lang="en-US" dirty="0"/>
              <a:t>Schematic showing the locations of various functional elements that can be included in adapters. The elements shown here are specific to the </a:t>
            </a:r>
            <a:r>
              <a:rPr lang="en-US" dirty="0" err="1"/>
              <a:t>Illumina</a:t>
            </a:r>
            <a:r>
              <a:rPr lang="en-US" dirty="0"/>
              <a:t> platform. The sequencing primers are referred to as SP1 (primary sequencing primer) and SP2 (paired-end primer). IP refers to the sequencing primer for the index read. (A) Minimal adapter components. (B) "In-line" barcode configuration supporting a paired-end read. (C) Index configuration supporting a paired-end read. </a:t>
            </a:r>
          </a:p>
          <a:p>
            <a:endParaRPr lang="en-US" dirty="0"/>
          </a:p>
          <a:p>
            <a:r>
              <a:rPr lang="en-US" dirty="0"/>
              <a:t>http://</a:t>
            </a:r>
            <a:r>
              <a:rPr lang="en-US" dirty="0" err="1"/>
              <a:t>www.mbl.edu</a:t>
            </a:r>
            <a:r>
              <a:rPr lang="en-US" dirty="0"/>
              <a:t>/</a:t>
            </a:r>
            <a:r>
              <a:rPr lang="en-US" dirty="0" err="1"/>
              <a:t>jbpc</a:t>
            </a:r>
            <a:r>
              <a:rPr lang="en-US" dirty="0"/>
              <a:t>/files/2014/05/</a:t>
            </a:r>
            <a:r>
              <a:rPr lang="en-US" dirty="0" err="1"/>
              <a:t>Bioanalyzer_for_NGS_slideshow.pdf</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431646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Empirical (black dots) and fitted (red lines) dispersion values plotted against the mean of the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counts.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dispersion can be understood as the square of the </a:t>
            </a:r>
            <a:r>
              <a:rPr lang="en-US" dirty="0" err="1"/>
              <a:t>coecient</a:t>
            </a:r>
            <a:r>
              <a:rPr lang="en-US" dirty="0"/>
              <a:t> of biological variation. So, if a gene's expression typically differs from replicate to replicate sample by 20%, this gene's dispersion is 0.2^2 = 0.04</a:t>
            </a:r>
          </a:p>
        </p:txBody>
      </p:sp>
      <p:sp>
        <p:nvSpPr>
          <p:cNvPr id="4" name="Slide Number Placeholder 3"/>
          <p:cNvSpPr>
            <a:spLocks noGrp="1"/>
          </p:cNvSpPr>
          <p:nvPr>
            <p:ph type="sldNum" sz="quarter" idx="10"/>
          </p:nvPr>
        </p:nvSpPr>
        <p:spPr/>
        <p:txBody>
          <a:bodyPr/>
          <a:lstStyle/>
          <a:p>
            <a:fld id="{0268F494-0C48-417A-A877-0763ACB88C1A}" type="slidenum">
              <a:rPr lang="en-US" smtClean="0"/>
              <a:pPr/>
              <a:t>71</a:t>
            </a:fld>
            <a:endParaRPr lang="en-US"/>
          </a:p>
        </p:txBody>
      </p:sp>
    </p:spTree>
    <p:extLst>
      <p:ext uri="{BB962C8B-B14F-4D97-AF65-F5344CB8AC3E}">
        <p14:creationId xmlns:p14="http://schemas.microsoft.com/office/powerpoint/2010/main" val="443054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Plot of </a:t>
            </a:r>
            <a:r>
              <a:rPr lang="en-US" sz="1200" kern="1200" dirty="0" err="1">
                <a:solidFill>
                  <a:schemeClr val="tx1"/>
                </a:solidFill>
                <a:effectLst/>
                <a:latin typeface="+mn-lt"/>
                <a:ea typeface="+mn-ea"/>
                <a:cs typeface="+mn-cs"/>
              </a:rPr>
              <a:t>normalised</a:t>
            </a:r>
            <a:r>
              <a:rPr lang="en-US" sz="1200" kern="1200" dirty="0">
                <a:solidFill>
                  <a:schemeClr val="tx1"/>
                </a:solidFill>
                <a:effectLst/>
                <a:latin typeface="+mn-lt"/>
                <a:ea typeface="+mn-ea"/>
                <a:cs typeface="+mn-cs"/>
              </a:rPr>
              <a:t> mean versus log2 fold change for the contrast untreated versus treated. </a:t>
            </a:r>
            <a:endParaRPr lang="en-US" dirty="0"/>
          </a:p>
          <a:p>
            <a:endParaRPr lang="en-US" dirty="0"/>
          </a:p>
          <a:p>
            <a:r>
              <a:rPr lang="en-US" dirty="0"/>
              <a:t>3 Inference: Calling differential expression</a:t>
            </a:r>
          </a:p>
          <a:p>
            <a:endParaRPr lang="en-US" dirty="0"/>
          </a:p>
          <a:p>
            <a:r>
              <a:rPr lang="en-US" dirty="0"/>
              <a:t>3.1 Standard comparison between two experimental conditions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72</a:t>
            </a:fld>
            <a:endParaRPr lang="en-US"/>
          </a:p>
        </p:txBody>
      </p:sp>
    </p:spTree>
    <p:extLst>
      <p:ext uri="{BB962C8B-B14F-4D97-AF65-F5344CB8AC3E}">
        <p14:creationId xmlns:p14="http://schemas.microsoft.com/office/powerpoint/2010/main" val="677375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Histogram of</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p-values from the call to </a:t>
            </a:r>
            <a:r>
              <a:rPr lang="en-US" sz="1200" kern="1200" dirty="0" err="1">
                <a:solidFill>
                  <a:schemeClr val="tx1"/>
                </a:solidFill>
                <a:effectLst/>
                <a:latin typeface="+mn-lt"/>
                <a:ea typeface="+mn-ea"/>
                <a:cs typeface="+mn-cs"/>
              </a:rPr>
              <a:t>nbinomTest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73</a:t>
            </a:fld>
            <a:endParaRPr lang="en-US"/>
          </a:p>
        </p:txBody>
      </p:sp>
    </p:spTree>
    <p:extLst>
      <p:ext uri="{BB962C8B-B14F-4D97-AF65-F5344CB8AC3E}">
        <p14:creationId xmlns:p14="http://schemas.microsoft.com/office/powerpoint/2010/main" val="1077595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MvA</a:t>
            </a:r>
            <a:r>
              <a:rPr lang="en-US" sz="1200" kern="1200" dirty="0">
                <a:solidFill>
                  <a:schemeClr val="tx1"/>
                </a:solidFill>
                <a:effectLst/>
                <a:latin typeface="+mn-lt"/>
                <a:ea typeface="+mn-ea"/>
                <a:cs typeface="+mn-cs"/>
              </a:rPr>
              <a:t> plot for the contrast“treated”</a:t>
            </a:r>
            <a:r>
              <a:rPr lang="en-US" sz="1200" kern="1200" dirty="0" err="1">
                <a:solidFill>
                  <a:schemeClr val="tx1"/>
                </a:solidFill>
                <a:effectLst/>
                <a:latin typeface="+mn-lt"/>
                <a:ea typeface="+mn-ea"/>
                <a:cs typeface="+mn-cs"/>
              </a:rPr>
              <a:t>vs</a:t>
            </a:r>
            <a:r>
              <a:rPr lang="en-US" sz="1200" kern="1200" dirty="0">
                <a:solidFill>
                  <a:schemeClr val="tx1"/>
                </a:solidFill>
                <a:effectLst/>
                <a:latin typeface="+mn-lt"/>
                <a:ea typeface="+mn-ea"/>
                <a:cs typeface="+mn-cs"/>
              </a:rPr>
              <a:t>.“untreated”, using two treated and only one untreated sample.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74</a:t>
            </a:fld>
            <a:endParaRPr lang="en-US"/>
          </a:p>
        </p:txBody>
      </p:sp>
    </p:spTree>
    <p:extLst>
      <p:ext uri="{BB962C8B-B14F-4D97-AF65-F5344CB8AC3E}">
        <p14:creationId xmlns:p14="http://schemas.microsoft.com/office/powerpoint/2010/main" val="614906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Heatmaps</a:t>
            </a:r>
            <a:r>
              <a:rPr lang="en-US" sz="1200" kern="1200" dirty="0">
                <a:solidFill>
                  <a:schemeClr val="tx1"/>
                </a:solidFill>
                <a:effectLst/>
                <a:latin typeface="+mn-lt"/>
                <a:ea typeface="+mn-ea"/>
                <a:cs typeface="+mn-cs"/>
              </a:rPr>
              <a:t> showing the expression data of the 30 most highly expressed genes. Left, the variance </a:t>
            </a:r>
            <a:r>
              <a:rPr lang="en-US" sz="1200" kern="1200" dirty="0" err="1">
                <a:solidFill>
                  <a:schemeClr val="tx1"/>
                </a:solidFill>
                <a:effectLst/>
                <a:latin typeface="+mn-lt"/>
                <a:ea typeface="+mn-ea"/>
                <a:cs typeface="+mn-cs"/>
              </a:rPr>
              <a:t>stabilisation</a:t>
            </a:r>
            <a:r>
              <a:rPr lang="en-US" sz="1200" kern="1200" dirty="0">
                <a:solidFill>
                  <a:schemeClr val="tx1"/>
                </a:solidFill>
                <a:effectLst/>
                <a:latin typeface="+mn-lt"/>
                <a:ea typeface="+mn-ea"/>
                <a:cs typeface="+mn-cs"/>
              </a:rPr>
              <a:t> transformed data (</a:t>
            </a:r>
            <a:r>
              <a:rPr lang="en-US" sz="1200" kern="1200" dirty="0" err="1">
                <a:solidFill>
                  <a:schemeClr val="tx1"/>
                </a:solidFill>
                <a:effectLst/>
                <a:latin typeface="+mn-lt"/>
                <a:ea typeface="+mn-ea"/>
                <a:cs typeface="+mn-cs"/>
              </a:rPr>
              <a:t>vsdFull</a:t>
            </a:r>
            <a:r>
              <a:rPr lang="en-US" sz="1200" kern="1200" dirty="0">
                <a:solidFill>
                  <a:schemeClr val="tx1"/>
                </a:solidFill>
                <a:effectLst/>
                <a:latin typeface="+mn-lt"/>
                <a:ea typeface="+mn-ea"/>
                <a:cs typeface="+mn-cs"/>
              </a:rPr>
              <a:t>) are shown, right, the original count data (</a:t>
            </a:r>
            <a:r>
              <a:rPr lang="en-US" sz="1200" kern="1200" dirty="0" err="1">
                <a:solidFill>
                  <a:schemeClr val="tx1"/>
                </a:solidFill>
                <a:effectLst/>
                <a:latin typeface="+mn-lt"/>
                <a:ea typeface="+mn-ea"/>
                <a:cs typeface="+mn-cs"/>
              </a:rPr>
              <a:t>cdsFull</a:t>
            </a:r>
            <a:r>
              <a:rPr lang="en-US" sz="1200" kern="1200" dirty="0">
                <a:solidFill>
                  <a:schemeClr val="tx1"/>
                </a:solidFill>
                <a:effectLst/>
                <a:latin typeface="+mn-lt"/>
                <a:ea typeface="+mn-ea"/>
                <a:cs typeface="+mn-cs"/>
              </a:rPr>
              <a:t>). In the left panel, the sample clustering aligns with the experimental factor (treated / untreated). The clustering and the </a:t>
            </a:r>
            <a:r>
              <a:rPr lang="en-US" sz="1200" kern="1200" dirty="0" err="1">
                <a:solidFill>
                  <a:schemeClr val="tx1"/>
                </a:solidFill>
                <a:effectLst/>
                <a:latin typeface="+mn-lt"/>
                <a:ea typeface="+mn-ea"/>
                <a:cs typeface="+mn-cs"/>
              </a:rPr>
              <a:t>colour</a:t>
            </a:r>
            <a:r>
              <a:rPr lang="en-US" sz="1200" kern="1200" dirty="0">
                <a:solidFill>
                  <a:schemeClr val="tx1"/>
                </a:solidFill>
                <a:effectLst/>
                <a:latin typeface="+mn-lt"/>
                <a:ea typeface="+mn-ea"/>
                <a:cs typeface="+mn-cs"/>
              </a:rPr>
              <a:t> scale in the right plot is dominated by a small number of data points with large values.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75</a:t>
            </a:fld>
            <a:endParaRPr lang="en-US"/>
          </a:p>
        </p:txBody>
      </p:sp>
    </p:spTree>
    <p:extLst>
      <p:ext uri="{BB962C8B-B14F-4D97-AF65-F5344CB8AC3E}">
        <p14:creationId xmlns:p14="http://schemas.microsoft.com/office/powerpoint/2010/main" val="361102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Heatmap</a:t>
            </a:r>
            <a:r>
              <a:rPr lang="en-US" sz="1200" kern="1200" dirty="0">
                <a:solidFill>
                  <a:schemeClr val="tx1"/>
                </a:solidFill>
                <a:effectLst/>
                <a:latin typeface="+mn-lt"/>
                <a:ea typeface="+mn-ea"/>
                <a:cs typeface="+mn-cs"/>
              </a:rPr>
              <a:t> showing the Euclidean distances between the samples as calculated from the variance </a:t>
            </a:r>
            <a:r>
              <a:rPr lang="en-US" sz="1200" kern="1200" dirty="0" err="1">
                <a:solidFill>
                  <a:schemeClr val="tx1"/>
                </a:solidFill>
                <a:effectLst/>
                <a:latin typeface="+mn-lt"/>
                <a:ea typeface="+mn-ea"/>
                <a:cs typeface="+mn-cs"/>
              </a:rPr>
              <a:t>stabilising</a:t>
            </a:r>
            <a:r>
              <a:rPr lang="en-US" sz="1200" kern="1200" dirty="0">
                <a:solidFill>
                  <a:schemeClr val="tx1"/>
                </a:solidFill>
                <a:effectLst/>
                <a:latin typeface="+mn-lt"/>
                <a:ea typeface="+mn-ea"/>
                <a:cs typeface="+mn-cs"/>
              </a:rPr>
              <a:t> transformation of the count data.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76</a:t>
            </a:fld>
            <a:endParaRPr lang="en-US"/>
          </a:p>
        </p:txBody>
      </p:sp>
    </p:spTree>
    <p:extLst>
      <p:ext uri="{BB962C8B-B14F-4D97-AF65-F5344CB8AC3E}">
        <p14:creationId xmlns:p14="http://schemas.microsoft.com/office/powerpoint/2010/main" val="367105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PCA plot. The 7 samples shown in the 2D plane spanned by their first two principal components. This type of plot is useful for visualizing the overall effect of experimental covariates and batch effects. For this data set, no batch effects besides the known effects of condition and </a:t>
            </a:r>
            <a:r>
              <a:rPr lang="en-US" sz="1200" kern="1200" dirty="0" err="1">
                <a:solidFill>
                  <a:schemeClr val="tx1"/>
                </a:solidFill>
                <a:effectLst/>
                <a:latin typeface="+mn-lt"/>
                <a:ea typeface="+mn-ea"/>
                <a:cs typeface="+mn-cs"/>
              </a:rPr>
              <a:t>libType</a:t>
            </a:r>
            <a:r>
              <a:rPr lang="en-US" sz="1200" kern="1200" dirty="0">
                <a:solidFill>
                  <a:schemeClr val="tx1"/>
                </a:solidFill>
                <a:effectLst/>
                <a:latin typeface="+mn-lt"/>
                <a:ea typeface="+mn-ea"/>
                <a:cs typeface="+mn-cs"/>
              </a:rPr>
              <a:t> are discernible.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77</a:t>
            </a:fld>
            <a:endParaRPr lang="en-US"/>
          </a:p>
        </p:txBody>
      </p:sp>
    </p:spTree>
    <p:extLst>
      <p:ext uri="{BB962C8B-B14F-4D97-AF65-F5344CB8AC3E}">
        <p14:creationId xmlns:p14="http://schemas.microsoft.com/office/powerpoint/2010/main" val="339426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 plot. Mean expression versus log2 fold change plot. Significant hits (at </a:t>
            </a:r>
            <a:r>
              <a:rPr lang="en-US" sz="1200" kern="1200" dirty="0" err="1">
                <a:solidFill>
                  <a:schemeClr val="tx1"/>
                </a:solidFill>
                <a:effectLst/>
                <a:latin typeface="+mn-lt"/>
                <a:ea typeface="+mn-ea"/>
                <a:cs typeface="+mn-cs"/>
              </a:rPr>
              <a:t>padj</a:t>
            </a:r>
            <a:r>
              <a:rPr lang="en-US" sz="1200" kern="1200" dirty="0">
                <a:solidFill>
                  <a:schemeClr val="tx1"/>
                </a:solidFill>
                <a:effectLst/>
                <a:latin typeface="+mn-lt"/>
                <a:ea typeface="+mn-ea"/>
                <a:cs typeface="+mn-cs"/>
              </a:rPr>
              <a:t>&lt;0.1) are </a:t>
            </a:r>
            <a:r>
              <a:rPr lang="en-US" sz="1200" kern="1200" dirty="0" err="1">
                <a:solidFill>
                  <a:schemeClr val="tx1"/>
                </a:solidFill>
                <a:effectLst/>
                <a:latin typeface="+mn-lt"/>
                <a:ea typeface="+mn-ea"/>
                <a:cs typeface="+mn-cs"/>
              </a:rPr>
              <a:t>coloured</a:t>
            </a:r>
            <a:r>
              <a:rPr lang="en-US" sz="1200" kern="1200" dirty="0">
                <a:solidFill>
                  <a:schemeClr val="tx1"/>
                </a:solidFill>
                <a:effectLst/>
                <a:latin typeface="+mn-lt"/>
                <a:ea typeface="+mn-ea"/>
                <a:cs typeface="+mn-cs"/>
              </a:rPr>
              <a:t> in red.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78</a:t>
            </a:fld>
            <a:endParaRPr lang="en-US"/>
          </a:p>
        </p:txBody>
      </p:sp>
    </p:spTree>
    <p:extLst>
      <p:ext uri="{BB962C8B-B14F-4D97-AF65-F5344CB8AC3E}">
        <p14:creationId xmlns:p14="http://schemas.microsoft.com/office/powerpoint/2010/main" val="333819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FASTQ read with 50nt in </a:t>
            </a:r>
            <a:r>
              <a:rPr lang="en-US" b="1" dirty="0" err="1"/>
              <a:t>Illumina</a:t>
            </a:r>
            <a:r>
              <a:rPr lang="en-US" b="1" dirty="0"/>
              <a:t> format (ASCII_BASE=33).</a:t>
            </a:r>
            <a:br>
              <a:rPr lang="en-US" b="1" dirty="0"/>
            </a:br>
            <a:r>
              <a:rPr lang="en-US" dirty="0"/>
              <a:t>There are always four lines per read. The first line starts with '@', followed by the label.</a:t>
            </a:r>
            <a:br>
              <a:rPr lang="en-US" dirty="0"/>
            </a:br>
            <a:r>
              <a:rPr lang="en-US" dirty="0"/>
              <a:t>The third line starts with '+'. In some variants, the '+' line contains a second copy of the label.</a:t>
            </a:r>
            <a:br>
              <a:rPr lang="en-US" b="1" dirty="0"/>
            </a:br>
            <a:r>
              <a:rPr lang="en-US" dirty="0"/>
              <a:t>The fourth line contains the Q scores represented as ASCII characters.</a:t>
            </a:r>
            <a:br>
              <a:rPr lang="en-US" b="1" dirty="0"/>
            </a:b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30</a:t>
            </a:fld>
            <a:endParaRPr lang="en-US"/>
          </a:p>
        </p:txBody>
      </p:sp>
    </p:spTree>
    <p:extLst>
      <p:ext uri="{BB962C8B-B14F-4D97-AF65-F5344CB8AC3E}">
        <p14:creationId xmlns:p14="http://schemas.microsoft.com/office/powerpoint/2010/main" val="126959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 Diagnostics. Per-gene dispersion estimates (shown by points) and the fitted mean- dispersion function (red line).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79</a:t>
            </a:fld>
            <a:endParaRPr lang="en-US"/>
          </a:p>
        </p:txBody>
      </p:sp>
    </p:spTree>
    <p:extLst>
      <p:ext uri="{BB962C8B-B14F-4D97-AF65-F5344CB8AC3E}">
        <p14:creationId xmlns:p14="http://schemas.microsoft.com/office/powerpoint/2010/main" val="697683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9BC7B57A-28CB-564C-B426-1CE1E278EB9D}" type="slidenum">
              <a:rPr lang="en-US" smtClean="0"/>
              <a:t>81</a:t>
            </a:fld>
            <a:endParaRPr lang="en-US" dirty="0"/>
          </a:p>
        </p:txBody>
      </p:sp>
    </p:spTree>
    <p:extLst>
      <p:ext uri="{BB962C8B-B14F-4D97-AF65-F5344CB8AC3E}">
        <p14:creationId xmlns:p14="http://schemas.microsoft.com/office/powerpoint/2010/main" val="2228740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Flattening of gene models: This (fictional) gene has three annotated transcripts involving three exons (light shading), one of which has alternative boundaries. We form counting bins (dark shaded boxes) from the exons as depicted; the exon of variable length gets split into two bins.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82</a:t>
            </a:fld>
            <a:endParaRPr lang="en-US"/>
          </a:p>
        </p:txBody>
      </p:sp>
    </p:spTree>
    <p:extLst>
      <p:ext uri="{BB962C8B-B14F-4D97-AF65-F5344CB8AC3E}">
        <p14:creationId xmlns:p14="http://schemas.microsoft.com/office/powerpoint/2010/main" val="2803373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expression. The plot represents the expression estimates from a call to </a:t>
            </a:r>
            <a:r>
              <a:rPr lang="en-US" sz="1200" kern="1200" dirty="0" err="1">
                <a:solidFill>
                  <a:schemeClr val="tx1"/>
                </a:solidFill>
                <a:effectLst/>
                <a:latin typeface="+mn-lt"/>
                <a:ea typeface="+mn-ea"/>
                <a:cs typeface="+mn-cs"/>
              </a:rPr>
              <a:t>testForDEU</a:t>
            </a:r>
            <a:r>
              <a:rPr lang="en-US" sz="1200" kern="1200" dirty="0">
                <a:solidFill>
                  <a:schemeClr val="tx1"/>
                </a:solidFill>
                <a:effectLst/>
                <a:latin typeface="+mn-lt"/>
                <a:ea typeface="+mn-ea"/>
                <a:cs typeface="+mn-cs"/>
              </a:rPr>
              <a:t>. Shown in red is the exon that showed significant differential exon usage.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83</a:t>
            </a:fld>
            <a:endParaRPr lang="en-US"/>
          </a:p>
        </p:txBody>
      </p:sp>
    </p:spTree>
    <p:extLst>
      <p:ext uri="{BB962C8B-B14F-4D97-AF65-F5344CB8AC3E}">
        <p14:creationId xmlns:p14="http://schemas.microsoft.com/office/powerpoint/2010/main" val="30246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Fitted splicing. The plot represents the estimated effects, as in Figure 3, but after subtraction of overall changes in gene expression.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85</a:t>
            </a:fld>
            <a:endParaRPr lang="en-US"/>
          </a:p>
        </p:txBody>
      </p:sp>
    </p:spTree>
    <p:extLst>
      <p:ext uri="{BB962C8B-B14F-4D97-AF65-F5344CB8AC3E}">
        <p14:creationId xmlns:p14="http://schemas.microsoft.com/office/powerpoint/2010/main" val="192566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Dependence of dispersion on the mean. Each dot </a:t>
            </a:r>
            <a:r>
              <a:rPr lang="en-US" sz="1200" kern="1200" dirty="0" err="1">
                <a:solidFill>
                  <a:schemeClr val="tx1"/>
                </a:solidFill>
                <a:effectLst/>
                <a:latin typeface="+mn-lt"/>
                <a:ea typeface="+mn-ea"/>
                <a:cs typeface="+mn-cs"/>
              </a:rPr>
              <a:t>corre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sponds</a:t>
            </a:r>
            <a:r>
              <a:rPr lang="en-US" sz="1200" kern="1200" dirty="0">
                <a:solidFill>
                  <a:schemeClr val="tx1"/>
                </a:solidFill>
                <a:effectLst/>
                <a:latin typeface="+mn-lt"/>
                <a:ea typeface="+mn-ea"/>
                <a:cs typeface="+mn-cs"/>
              </a:rPr>
              <a:t> to one counting bin in the data of Brooks et al. (2010) (discussed in detail in the Results section); (x-axis) normalized count, averaged over all samples; (y-axis) estimate of the dispersion. The bars at the bottom denote dispersion values outside the plotting range (in particular, those cases in which the sample dispersion is close to zero). (Solid red line) The regression line; (dashed lines) the 1-, 5-, 95-, and 99-percentiles of the x2 distribution with 4 degrees of freedom scaled such that it has the fitted mean.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86</a:t>
            </a:fld>
            <a:endParaRPr lang="en-US"/>
          </a:p>
        </p:txBody>
      </p:sp>
    </p:spTree>
    <p:extLst>
      <p:ext uri="{BB962C8B-B14F-4D97-AF65-F5344CB8AC3E}">
        <p14:creationId xmlns:p14="http://schemas.microsoft.com/office/powerpoint/2010/main" val="2186692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treatment of knocking down the splicing factor </a:t>
            </a:r>
            <a:r>
              <a:rPr lang="en-US" sz="1200" kern="1200" dirty="0" err="1">
                <a:solidFill>
                  <a:schemeClr val="tx1"/>
                </a:solidFill>
                <a:effectLst/>
                <a:latin typeface="+mn-lt"/>
                <a:ea typeface="+mn-ea"/>
                <a:cs typeface="+mn-cs"/>
              </a:rPr>
              <a:t>pasilla</a:t>
            </a:r>
            <a:r>
              <a:rPr lang="en-US" sz="1200" kern="1200" dirty="0">
                <a:solidFill>
                  <a:schemeClr val="tx1"/>
                </a:solidFill>
                <a:effectLst/>
                <a:latin typeface="+mn-lt"/>
                <a:ea typeface="+mn-ea"/>
                <a:cs typeface="+mn-cs"/>
              </a:rPr>
              <a:t> affects the fourth exon (counting bin E004) of the gene Ten-m (CG5723). (Top panel) Fitted values according to the linear model; (middle panel) normalized counts for each sample; (bottom panel) flattened gene model. (Red) Data for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knockdown samples; (blue) control.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87</a:t>
            </a:fld>
            <a:endParaRPr lang="en-US"/>
          </a:p>
        </p:txBody>
      </p:sp>
    </p:spTree>
    <p:extLst>
      <p:ext uri="{BB962C8B-B14F-4D97-AF65-F5344CB8AC3E}">
        <p14:creationId xmlns:p14="http://schemas.microsoft.com/office/powerpoint/2010/main" val="1620350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Fold changes of exon usage versus averaged normalized count value for all tested counting bins for the Brooks and coworkers data. (Red) Significance at 10% FDR. Bars at the margin represent bins with fold changes outside the plotting range. </a:t>
            </a:r>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88</a:t>
            </a:fld>
            <a:endParaRPr lang="en-US"/>
          </a:p>
        </p:txBody>
      </p:sp>
    </p:spTree>
    <p:extLst>
      <p:ext uri="{BB962C8B-B14F-4D97-AF65-F5344CB8AC3E}">
        <p14:creationId xmlns:p14="http://schemas.microsoft.com/office/powerpoint/2010/main" val="1125169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Ribosomal protein gene RpS14b (from the Brooks and coworkers data) is shown here as an example for a gene with heterogeneous dispersion. The first exon has zero count in the paired-end samples untreated 2, in the single-end sample treated 2, and in the paired-end sample treated 3, and large nonzero counts in the four other samples. Colors are as in Figure 3.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89</a:t>
            </a:fld>
            <a:endParaRPr lang="en-US"/>
          </a:p>
        </p:txBody>
      </p:sp>
    </p:spTree>
    <p:extLst>
      <p:ext uri="{BB962C8B-B14F-4D97-AF65-F5344CB8AC3E}">
        <p14:creationId xmlns:p14="http://schemas.microsoft.com/office/powerpoint/2010/main" val="3406531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90</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dirty="0" err="1"/>
              <a:t>NGSbasics.pdf</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31</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95</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96</a:t>
            </a:fld>
            <a:endParaRPr lang="en-US"/>
          </a:p>
        </p:txBody>
      </p:sp>
    </p:spTree>
    <p:extLst>
      <p:ext uri="{BB962C8B-B14F-4D97-AF65-F5344CB8AC3E}">
        <p14:creationId xmlns:p14="http://schemas.microsoft.com/office/powerpoint/2010/main" val="375729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51950640-384D-CC44-8B4C-DAE7C812CE25}" type="slidenum">
              <a:rPr lang="en-US" sz="1200">
                <a:latin typeface="Calibri" charset="0"/>
              </a:rPr>
              <a:pPr eaLnBrk="1" hangingPunct="1"/>
              <a:t>108</a:t>
            </a:fld>
            <a:endParaRPr lang="en-US" sz="1200">
              <a:latin typeface="Calibri" charset="0"/>
            </a:endParaRPr>
          </a:p>
        </p:txBody>
      </p:sp>
      <p:sp>
        <p:nvSpPr>
          <p:cNvPr id="163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data.bits.vib.be</a:t>
            </a:r>
            <a:r>
              <a:rPr lang="en-US" dirty="0"/>
              <a:t>/pub/</a:t>
            </a:r>
            <a:r>
              <a:rPr lang="en-US" dirty="0" err="1"/>
              <a:t>trainingen</a:t>
            </a:r>
            <a:r>
              <a:rPr lang="en-US" dirty="0"/>
              <a:t>/</a:t>
            </a:r>
            <a:r>
              <a:rPr lang="en-US" dirty="0" err="1"/>
              <a:t>NGSIntro</a:t>
            </a:r>
            <a:r>
              <a:rPr lang="en-US" dirty="0"/>
              <a:t>/</a:t>
            </a:r>
            <a:r>
              <a:rPr lang="en-US"/>
              <a:t>NGSbasics.pdf</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32</a:t>
            </a:fld>
            <a:endParaRPr lang="en-US"/>
          </a:p>
        </p:txBody>
      </p:sp>
    </p:spTree>
    <p:extLst>
      <p:ext uri="{BB962C8B-B14F-4D97-AF65-F5344CB8AC3E}">
        <p14:creationId xmlns:p14="http://schemas.microsoft.com/office/powerpoint/2010/main" val="426870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a:p>
            <a:r>
              <a:rPr lang="en-US" dirty="0"/>
              <a:t>http://cell-</a:t>
            </a:r>
            <a:r>
              <a:rPr lang="en-US" dirty="0" err="1"/>
              <a:t>innovation.nig.ac.jp</a:t>
            </a:r>
            <a:r>
              <a:rPr lang="en-US" dirty="0"/>
              <a:t>/wiki2/</a:t>
            </a:r>
            <a:r>
              <a:rPr lang="en-US" dirty="0" err="1"/>
              <a:t>tiki-index.php?page</a:t>
            </a:r>
            <a:r>
              <a:rPr lang="en-US" dirty="0"/>
              <a:t>=DST0000075</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34</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http://cell-</a:t>
            </a:r>
            <a:r>
              <a:rPr lang="en-US" dirty="0" err="1"/>
              <a:t>innovation.nig.ac.jp</a:t>
            </a:r>
            <a:r>
              <a:rPr lang="en-US" dirty="0"/>
              <a:t>/wiki2/</a:t>
            </a:r>
            <a:r>
              <a:rPr lang="en-US" dirty="0" err="1"/>
              <a:t>tiki-index.php?page</a:t>
            </a:r>
            <a:r>
              <a:rPr lang="en-US" dirty="0"/>
              <a:t>=DST0000075</a:t>
            </a:r>
          </a:p>
        </p:txBody>
      </p:sp>
      <p:sp>
        <p:nvSpPr>
          <p:cNvPr id="4" name="Slide Number Placeholder 3"/>
          <p:cNvSpPr>
            <a:spLocks noGrp="1"/>
          </p:cNvSpPr>
          <p:nvPr>
            <p:ph type="sldNum" sz="quarter" idx="10"/>
          </p:nvPr>
        </p:nvSpPr>
        <p:spPr/>
        <p:txBody>
          <a:bodyPr/>
          <a:lstStyle/>
          <a:p>
            <a:fld id="{0268F494-0C48-417A-A877-0763ACB88C1A}" type="slidenum">
              <a:rPr lang="en-US" smtClean="0"/>
              <a:pPr/>
              <a:t>35</a:t>
            </a:fld>
            <a:endParaRPr lang="en-US"/>
          </a:p>
        </p:txBody>
      </p:sp>
    </p:spTree>
    <p:extLst>
      <p:ext uri="{BB962C8B-B14F-4D97-AF65-F5344CB8AC3E}">
        <p14:creationId xmlns:p14="http://schemas.microsoft.com/office/powerpoint/2010/main" val="2918374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www.slideshare.net</a:t>
            </a:r>
            <a:r>
              <a:rPr lang="en-US" dirty="0"/>
              <a:t>/</a:t>
            </a:r>
            <a:r>
              <a:rPr lang="en-US" dirty="0" err="1"/>
              <a:t>jandot</a:t>
            </a:r>
            <a:r>
              <a:rPr lang="en-US" dirty="0"/>
              <a:t>/</a:t>
            </a:r>
            <a:r>
              <a:rPr lang="en-US" dirty="0" err="1"/>
              <a:t>nextgeneration</a:t>
            </a:r>
            <a:r>
              <a:rPr lang="en-US" dirty="0"/>
              <a:t>-sequencing-variation-discovery</a:t>
            </a:r>
          </a:p>
          <a:p>
            <a:endParaRPr lang="en-US" dirty="0"/>
          </a:p>
          <a:p>
            <a:r>
              <a:rPr lang="en-US" dirty="0"/>
              <a:t>http://</a:t>
            </a:r>
            <a:r>
              <a:rPr lang="en-US" dirty="0" err="1"/>
              <a:t>gatkforums.broadinstitute.org</a:t>
            </a:r>
            <a:r>
              <a:rPr lang="en-US" dirty="0"/>
              <a:t>/discussion/4260/how-should-</a:t>
            </a:r>
            <a:r>
              <a:rPr lang="en-US" dirty="0" err="1"/>
              <a:t>i</a:t>
            </a:r>
            <a:r>
              <a:rPr lang="en-US" dirty="0"/>
              <a:t>-interpret-</a:t>
            </a:r>
            <a:r>
              <a:rPr lang="en-US" dirty="0" err="1"/>
              <a:t>phred</a:t>
            </a:r>
            <a:r>
              <a:rPr lang="en-US" dirty="0"/>
              <a:t>-scaled-quality-scores</a:t>
            </a:r>
          </a:p>
          <a:p>
            <a:endParaRPr lang="en-US" dirty="0"/>
          </a:p>
          <a:p>
            <a:r>
              <a:rPr lang="en-US" dirty="0"/>
              <a:t>http://</a:t>
            </a:r>
            <a:r>
              <a:rPr lang="en-US" dirty="0" err="1"/>
              <a:t>maq.sourceforge.net</a:t>
            </a:r>
            <a:r>
              <a:rPr lang="en-US" dirty="0"/>
              <a:t>/</a:t>
            </a:r>
            <a:r>
              <a:rPr lang="en-US" dirty="0" err="1"/>
              <a:t>qual.shtml</a:t>
            </a:r>
            <a:endParaRPr lang="en-US" dirty="0"/>
          </a:p>
          <a:p>
            <a:endParaRPr lang="en-US" dirty="0"/>
          </a:p>
          <a:p>
            <a:r>
              <a:rPr lang="en-US" dirty="0"/>
              <a:t>https://</a:t>
            </a:r>
            <a:r>
              <a:rPr lang="en-US" dirty="0" err="1"/>
              <a:t>www.biostars.org</a:t>
            </a:r>
            <a:r>
              <a:rPr lang="en-US" dirty="0"/>
              <a:t>/p/15953/</a:t>
            </a:r>
          </a:p>
          <a:p>
            <a:endParaRPr lang="en-US" dirty="0"/>
          </a:p>
          <a:p>
            <a:r>
              <a:rPr lang="en-US" dirty="0"/>
              <a:t>http://drive5.com/</a:t>
            </a:r>
            <a:r>
              <a:rPr lang="en-US" dirty="0" err="1"/>
              <a:t>usearch</a:t>
            </a:r>
            <a:r>
              <a:rPr lang="en-US" dirty="0"/>
              <a:t>/manual/</a:t>
            </a:r>
            <a:r>
              <a:rPr lang="en-US" dirty="0" err="1"/>
              <a:t>quality_score.html</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36</a:t>
            </a:fld>
            <a:endParaRPr lang="en-US"/>
          </a:p>
        </p:txBody>
      </p:sp>
    </p:spTree>
    <p:extLst>
      <p:ext uri="{BB962C8B-B14F-4D97-AF65-F5344CB8AC3E}">
        <p14:creationId xmlns:p14="http://schemas.microsoft.com/office/powerpoint/2010/main" val="201508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63824652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3931115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6108018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256753210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8650909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134356452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875715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624023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13252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9F6690-FDFD-41C8-9697-6454A2FF1523}" type="datetimeFigureOut">
              <a:rPr lang="en-US" smtClean="0"/>
              <a:t>7/7/2017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pic>
        <p:nvPicPr>
          <p:cNvPr id="7" name="Picture 6" descr="New background_title.png">
            <a:extLst>
              <a:ext uri="{FF2B5EF4-FFF2-40B4-BE49-F238E27FC236}">
                <a16:creationId xmlns:a16="http://schemas.microsoft.com/office/drawing/2014/main" id="{A050D197-EAEA-4761-9654-73CAA65AE815}"/>
              </a:ext>
            </a:extLst>
          </p:cNvPr>
          <p:cNvPicPr>
            <a:picLocks noChangeAspect="1"/>
          </p:cNvPicPr>
          <p:nvPr userDrawn="1"/>
        </p:nvPicPr>
        <p:blipFill>
          <a:blip r:embed="rId2" cstate="print"/>
          <a:srcRect b="1"/>
          <a:stretch>
            <a:fillRect/>
          </a:stretch>
        </p:blipFill>
        <p:spPr>
          <a:xfrm>
            <a:off x="0" y="0"/>
            <a:ext cx="9144000" cy="6858000"/>
          </a:xfrm>
          <a:prstGeom prst="rect">
            <a:avLst/>
          </a:prstGeom>
        </p:spPr>
      </p:pic>
    </p:spTree>
    <p:extLst>
      <p:ext uri="{BB962C8B-B14F-4D97-AF65-F5344CB8AC3E}">
        <p14:creationId xmlns:p14="http://schemas.microsoft.com/office/powerpoint/2010/main" val="404266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F6690-FDFD-41C8-9697-6454A2FF1523}" type="datetimeFigureOut">
              <a:rPr lang="en-US" smtClean="0"/>
              <a:t>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255866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9F6690-FDFD-41C8-9697-6454A2FF1523}" type="datetimeFigureOut">
              <a:rPr lang="en-US" smtClean="0"/>
              <a:t>7/7/2017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028388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9F6690-FDFD-41C8-9697-6454A2FF1523}" type="datetimeFigureOut">
              <a:rPr lang="en-US" smtClean="0"/>
              <a:t>7/7/2017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60526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9F6690-FDFD-41C8-9697-6454A2FF1523}" type="datetimeFigureOut">
              <a:rPr lang="en-US" smtClean="0"/>
              <a:t>7/7/2017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644213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C9F6690-FDFD-41C8-9697-6454A2FF1523}" type="datetimeFigureOut">
              <a:rPr lang="en-US" smtClean="0"/>
              <a:t>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
        <p:nvSpPr>
          <p:cNvPr id="8" name="Rectangle 7">
            <a:extLst>
              <a:ext uri="{FF2B5EF4-FFF2-40B4-BE49-F238E27FC236}">
                <a16:creationId xmlns:a16="http://schemas.microsoft.com/office/drawing/2014/main" id="{74F5968A-2895-4570-BCBF-C8A564ADE40E}"/>
              </a:ext>
            </a:extLst>
          </p:cNvPr>
          <p:cNvSpPr/>
          <p:nvPr userDrawn="1"/>
        </p:nvSpPr>
        <p:spPr>
          <a:xfrm>
            <a:off x="0" y="0"/>
            <a:ext cx="8001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169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9F6690-FDFD-41C8-9697-6454A2FF1523}" type="datetimeFigureOut">
              <a:rPr lang="en-US" smtClean="0"/>
              <a:t>7/7/2017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359156452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9F6690-FDFD-41C8-9697-6454A2FF1523}" type="datetimeFigureOut">
              <a:rPr lang="en-US" smtClean="0"/>
              <a:t>7/7/2017</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37363953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carpentry.github.io/r-novice-inflammation/" TargetMode="External"/><Relationship Id="rId7" Type="http://schemas.openxmlformats.org/officeDocument/2006/relationships/hyperlink" Target="http://www.bioconductor.org/help/workflows/rnaseqGen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www.bioconductor.org/packages/release/data/experiment/html/parathyroidSE.html" TargetMode="External"/><Relationship Id="rId5" Type="http://schemas.openxmlformats.org/officeDocument/2006/relationships/hyperlink" Target="http://www.bioconductor.org/help/workflows/" TargetMode="External"/><Relationship Id="rId4" Type="http://schemas.openxmlformats.org/officeDocument/2006/relationships/hyperlink" Target="http://swcarpentry.github.io/r-novice-inflammation/02-func-R.html"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www.bioconductor.org/help/course-materials/2013/useR2013/Bioconductor-tutorial.pdf" TargetMode="Externa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hyperlink" Target="http://bioconductor.org/packages/2.13/data/experiment/vignettes/RnaSeqTutorial/inst/doc/RnaSeqTutorial.pdf"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www.ncbi.nlm.nih.gov/geo/query/acc.cgi?acc=GSE52778" TargetMode="External"/><Relationship Id="rId2" Type="http://schemas.openxmlformats.org/officeDocument/2006/relationships/hyperlink" Target="http://www.bioconductor.org/help/workflows/rnaseqGene/" TargetMode="External"/><Relationship Id="rId1" Type="http://schemas.openxmlformats.org/officeDocument/2006/relationships/slideLayout" Target="../slideLayouts/slideLayout2.xml"/><Relationship Id="rId4" Type="http://schemas.openxmlformats.org/officeDocument/2006/relationships/hyperlink" Target="ftp://ftp-trace.ncbi.nlm.nih.gov/sra/sra-instant/reads/ByStudy/sra/SRP/SRP033/SRP033351/SRR1039508/"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rnaseq.uoregon.edu/" TargetMode="External"/><Relationship Id="rId2" Type="http://schemas.openxmlformats.org/officeDocument/2006/relationships/hyperlink" Target="https://www.youtube.com/watch?v=HMyCqWhwB8E" TargetMode="External"/><Relationship Id="rId1" Type="http://schemas.openxmlformats.org/officeDocument/2006/relationships/slideLayout" Target="../slideLayouts/slideLayout2.xml"/><Relationship Id="rId4" Type="http://schemas.openxmlformats.org/officeDocument/2006/relationships/hyperlink" Target="https://www.youtube.com/watch?v=womKfikWlx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HMyCqWhwB8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www.bioconductor.org/packages/release/bioc/vignettes/DESeq2/inst/doc/DESeq2.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jpeg"/></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A8C53E-F520-4E73-A4FA-14A799D6E9B5}"/>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5" name="TextBox 4">
            <a:extLst>
              <a:ext uri="{FF2B5EF4-FFF2-40B4-BE49-F238E27FC236}">
                <a16:creationId xmlns:a16="http://schemas.microsoft.com/office/drawing/2014/main" id="{C148D985-317A-457A-B3F5-3AD892C34963}"/>
              </a:ext>
            </a:extLst>
          </p:cNvPr>
          <p:cNvSpPr txBox="1"/>
          <p:nvPr/>
        </p:nvSpPr>
        <p:spPr>
          <a:xfrm>
            <a:off x="516735" y="1740053"/>
            <a:ext cx="6964482" cy="1099549"/>
          </a:xfrm>
          <a:prstGeom prst="rect">
            <a:avLst/>
          </a:prstGeom>
          <a:noFill/>
        </p:spPr>
        <p:txBody>
          <a:bodyPr wrap="none" lIns="0" tIns="0" rIns="0" rtlCol="0">
            <a:spAutoFit/>
          </a:bodyPr>
          <a:lstStyle/>
          <a:p>
            <a:pPr>
              <a:lnSpc>
                <a:spcPts val="4000"/>
              </a:lnSpc>
              <a:tabLst/>
            </a:pPr>
            <a:r>
              <a:rPr lang="en-US" altLang="zh-CN" sz="4404" dirty="0">
                <a:latin typeface="Times New Roman" pitchFamily="18" charset="0"/>
                <a:cs typeface="Times New Roman" pitchFamily="18" charset="0"/>
              </a:rPr>
              <a:t>RNA-</a:t>
            </a:r>
            <a:r>
              <a:rPr lang="en-US" altLang="zh-CN" sz="4404" dirty="0" err="1">
                <a:latin typeface="Times New Roman" pitchFamily="18" charset="0"/>
                <a:cs typeface="Times New Roman" pitchFamily="18" charset="0"/>
              </a:rPr>
              <a:t>seq</a:t>
            </a:r>
            <a:r>
              <a:rPr lang="en-US" altLang="zh-CN" sz="4404" dirty="0">
                <a:latin typeface="Times New Roman" pitchFamily="18" charset="0"/>
                <a:cs typeface="Times New Roman" pitchFamily="18" charset="0"/>
              </a:rPr>
              <a:t> with R-</a:t>
            </a:r>
            <a:r>
              <a:rPr lang="en-US" altLang="zh-CN" sz="4404" dirty="0" err="1">
                <a:latin typeface="Times New Roman" pitchFamily="18" charset="0"/>
                <a:cs typeface="Times New Roman" pitchFamily="18" charset="0"/>
              </a:rPr>
              <a:t>bioconductor</a:t>
            </a:r>
            <a:endParaRPr lang="en-US" altLang="zh-CN" sz="4404" dirty="0">
              <a:latin typeface="Times New Roman" pitchFamily="18" charset="0"/>
              <a:cs typeface="Times New Roman" pitchFamily="18" charset="0"/>
            </a:endParaRPr>
          </a:p>
          <a:p>
            <a:pPr>
              <a:lnSpc>
                <a:spcPts val="4000"/>
              </a:lnSpc>
              <a:tabLst/>
            </a:pPr>
            <a:r>
              <a:rPr lang="en-US" altLang="zh-CN" sz="4404" dirty="0">
                <a:latin typeface="Times New Roman" pitchFamily="18" charset="0"/>
                <a:cs typeface="Times New Roman" pitchFamily="18" charset="0"/>
              </a:rPr>
              <a:t>Part 1.</a:t>
            </a:r>
          </a:p>
        </p:txBody>
      </p:sp>
      <p:sp>
        <p:nvSpPr>
          <p:cNvPr id="6" name="Text Placeholder 6">
            <a:extLst>
              <a:ext uri="{FF2B5EF4-FFF2-40B4-BE49-F238E27FC236}">
                <a16:creationId xmlns:a16="http://schemas.microsoft.com/office/drawing/2014/main" id="{5B882A5C-1507-4E83-B3AB-39EF0A55FBCB}"/>
              </a:ext>
            </a:extLst>
          </p:cNvPr>
          <p:cNvSpPr txBox="1">
            <a:spLocks/>
          </p:cNvSpPr>
          <p:nvPr/>
        </p:nvSpPr>
        <p:spPr>
          <a:xfrm>
            <a:off x="762000" y="3810000"/>
            <a:ext cx="5184648" cy="3017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chemeClr val="tx1"/>
                </a:solidFill>
              </a:rPr>
              <a:t>Maarten Leerkes PhD</a:t>
            </a:r>
            <a:endParaRPr lang="en-US" dirty="0">
              <a:solidFill>
                <a:schemeClr val="tx1"/>
              </a:solidFill>
            </a:endParaRPr>
          </a:p>
        </p:txBody>
      </p:sp>
    </p:spTree>
    <p:extLst>
      <p:ext uri="{BB962C8B-B14F-4D97-AF65-F5344CB8AC3E}">
        <p14:creationId xmlns:p14="http://schemas.microsoft.com/office/powerpoint/2010/main" val="317572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543800" cy="1005840"/>
          </a:xfrm>
        </p:spPr>
        <p:txBody>
          <a:bodyPr>
            <a:normAutofit/>
          </a:bodyPr>
          <a:lstStyle/>
          <a:p>
            <a:r>
              <a:rPr lang="en-US" dirty="0" err="1"/>
              <a:t>Rstudio</a:t>
            </a:r>
            <a:br>
              <a:rPr lang="en-US" dirty="0"/>
            </a:br>
            <a:r>
              <a:rPr lang="en-US" sz="2200" dirty="0"/>
              <a:t>https://</a:t>
            </a:r>
            <a:r>
              <a:rPr lang="en-US" sz="2200" dirty="0" err="1"/>
              <a:t>www.rstudio.com</a:t>
            </a:r>
            <a:r>
              <a:rPr lang="en-US" sz="2200" dirty="0"/>
              <a:t>/products/</a:t>
            </a:r>
            <a:r>
              <a:rPr lang="en-US" sz="2200" dirty="0" err="1"/>
              <a:t>rstudio</a:t>
            </a:r>
            <a:r>
              <a:rPr lang="en-US" sz="2200"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pic>
        <p:nvPicPr>
          <p:cNvPr id="6" name="Picture 5" descr="Screen Shot 2015-12-02 at 11.2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42401924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100</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 y="0"/>
            <a:ext cx="9132884" cy="6858000"/>
          </a:xfrm>
          <a:prstGeom prst="rect">
            <a:avLst/>
          </a:prstGeom>
        </p:spPr>
      </p:pic>
    </p:spTree>
    <p:extLst>
      <p:ext uri="{BB962C8B-B14F-4D97-AF65-F5344CB8AC3E}">
        <p14:creationId xmlns:p14="http://schemas.microsoft.com/office/powerpoint/2010/main" val="15403442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101</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76" y="0"/>
            <a:ext cx="9193052" cy="6858000"/>
          </a:xfrm>
          <a:prstGeom prst="rect">
            <a:avLst/>
          </a:prstGeom>
        </p:spPr>
      </p:pic>
    </p:spTree>
    <p:extLst>
      <p:ext uri="{BB962C8B-B14F-4D97-AF65-F5344CB8AC3E}">
        <p14:creationId xmlns:p14="http://schemas.microsoft.com/office/powerpoint/2010/main" val="3915498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102</a:t>
            </a:fld>
            <a:endParaRPr lang="en-US"/>
          </a:p>
        </p:txBody>
      </p:sp>
      <p:pic>
        <p:nvPicPr>
          <p:cNvPr id="3" name="Picture 2" descr="desig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679" y="2438400"/>
            <a:ext cx="7727325" cy="2286000"/>
          </a:xfrm>
          <a:prstGeom prst="rect">
            <a:avLst/>
          </a:prstGeom>
        </p:spPr>
      </p:pic>
    </p:spTree>
    <p:extLst>
      <p:ext uri="{BB962C8B-B14F-4D97-AF65-F5344CB8AC3E}">
        <p14:creationId xmlns:p14="http://schemas.microsoft.com/office/powerpoint/2010/main" val="1809972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The empirical frequency distribution of the hybridization signal intensity values for Affymetrix microarray hybridization data for normal yeast cell genes/ORFs (Jelinsky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0960" y="979303"/>
            <a:ext cx="638784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41734926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80" y="979303"/>
            <a:ext cx="767376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73728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extLst>
      <p:ext uri="{BB962C8B-B14F-4D97-AF65-F5344CB8AC3E}">
        <p14:creationId xmlns:p14="http://schemas.microsoft.com/office/powerpoint/2010/main" val="15866392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105</a:t>
            </a:fld>
            <a:endParaRPr lang="en-US"/>
          </a:p>
        </p:txBody>
      </p:sp>
    </p:spTree>
    <p:extLst>
      <p:ext uri="{BB962C8B-B14F-4D97-AF65-F5344CB8AC3E}">
        <p14:creationId xmlns:p14="http://schemas.microsoft.com/office/powerpoint/2010/main" val="1029124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Resources: </a:t>
            </a:r>
            <a:r>
              <a:rPr lang="en-US" sz="2400" dirty="0">
                <a:solidFill>
                  <a:srgbClr val="FF0000"/>
                </a:solidFill>
              </a:rPr>
              <a:t>RNA-</a:t>
            </a:r>
            <a:r>
              <a:rPr lang="en-US" sz="2400" dirty="0" err="1">
                <a:solidFill>
                  <a:srgbClr val="FF0000"/>
                </a:solidFill>
              </a:rPr>
              <a:t>Seq</a:t>
            </a:r>
            <a:r>
              <a:rPr lang="en-US" sz="2400" dirty="0">
                <a:solidFill>
                  <a:srgbClr val="FF0000"/>
                </a:solidFill>
              </a:rPr>
              <a:t> workflow</a:t>
            </a:r>
            <a:r>
              <a:rPr lang="en-US" sz="2400" dirty="0"/>
              <a:t>, gene-level exploratory analysis and differential expression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106</a:t>
            </a:fld>
            <a:endParaRPr lang="en-US"/>
          </a:p>
        </p:txBody>
      </p:sp>
      <p:pic>
        <p:nvPicPr>
          <p:cNvPr id="3" name="Picture 2" descr="Screen Shot 2015-06-23 at 5.5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2164701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107</a:t>
            </a:fld>
            <a:endParaRPr lang="en-US"/>
          </a:p>
        </p:txBody>
      </p:sp>
      <p:pic>
        <p:nvPicPr>
          <p:cNvPr id="5" name="Picture 4" descr="Screen Shot 2015-06-24 at 11.31.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631873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altLang="ko-KR">
                <a:latin typeface="Calibri" charset="0"/>
                <a:ea typeface="ＭＳ Ｐゴシック" charset="0"/>
                <a:cs typeface="ＭＳ Ｐゴシック" charset="0"/>
              </a:rPr>
              <a:t>Outline</a:t>
            </a:r>
          </a:p>
        </p:txBody>
      </p:sp>
      <p:sp>
        <p:nvSpPr>
          <p:cNvPr id="15362" name="Content Placeholder 6"/>
          <p:cNvSpPr>
            <a:spLocks noGrp="1"/>
          </p:cNvSpPr>
          <p:nvPr>
            <p:ph idx="1"/>
          </p:nvPr>
        </p:nvSpPr>
        <p:spPr>
          <a:xfrm>
            <a:off x="152400" y="1600200"/>
            <a:ext cx="8839200" cy="4648200"/>
          </a:xfrm>
        </p:spPr>
        <p:txBody>
          <a:bodyPr/>
          <a:lstStyle/>
          <a:p>
            <a:r>
              <a:rPr lang="en-US" dirty="0">
                <a:latin typeface="Calibri" charset="0"/>
                <a:ea typeface="ＭＳ Ｐゴシック" charset="0"/>
              </a:rPr>
              <a:t>Introduction to RNA sequencing</a:t>
            </a:r>
          </a:p>
          <a:p>
            <a:r>
              <a:rPr lang="en-US" dirty="0">
                <a:latin typeface="Calibri" charset="0"/>
                <a:ea typeface="ＭＳ Ｐゴシック" charset="0"/>
              </a:rPr>
              <a:t>Rationale for RNA sequencing (versus DNA sequencing)</a:t>
            </a:r>
          </a:p>
          <a:p>
            <a:r>
              <a:rPr lang="en-US" dirty="0">
                <a:latin typeface="Calibri" charset="0"/>
                <a:ea typeface="ＭＳ Ｐゴシック" charset="0"/>
              </a:rPr>
              <a:t>Hands on tutorial</a:t>
            </a:r>
          </a:p>
          <a:p>
            <a:r>
              <a:rPr lang="en-US" dirty="0">
                <a:latin typeface="Calibri" charset="0"/>
                <a:ea typeface="ＭＳ Ｐゴシック" charset="0"/>
                <a:hlinkClick r:id="rId3"/>
              </a:rPr>
              <a:t>http://swcarpentry.github.io/r-novice-inflammation/</a:t>
            </a:r>
            <a:endParaRPr lang="en-US" dirty="0">
              <a:latin typeface="Calibri" charset="0"/>
              <a:ea typeface="ＭＳ Ｐゴシック" charset="0"/>
            </a:endParaRPr>
          </a:p>
          <a:p>
            <a:r>
              <a:rPr lang="en-US" dirty="0">
                <a:latin typeface="Calibri" charset="0"/>
                <a:ea typeface="ＭＳ Ｐゴシック" charset="0"/>
                <a:hlinkClick r:id="rId4"/>
              </a:rPr>
              <a:t>http://swcarpentry.github.io/r-novice-inflammation/02-func-R.html</a:t>
            </a:r>
            <a:endParaRPr lang="en-US" dirty="0">
              <a:latin typeface="Calibri" charset="0"/>
              <a:ea typeface="ＭＳ Ｐゴシック" charset="0"/>
            </a:endParaRPr>
          </a:p>
          <a:p>
            <a:r>
              <a:rPr lang="en-US" dirty="0">
                <a:latin typeface="Calibri" charset="0"/>
                <a:ea typeface="ＭＳ Ｐゴシック" charset="0"/>
                <a:hlinkClick r:id="rId5"/>
              </a:rPr>
              <a:t>http://www.bioconductor.org/help/workflows/</a:t>
            </a:r>
            <a:endParaRPr lang="en-US" dirty="0">
              <a:latin typeface="Calibri" charset="0"/>
              <a:ea typeface="ＭＳ Ｐゴシック" charset="0"/>
            </a:endParaRPr>
          </a:p>
          <a:p>
            <a:r>
              <a:rPr lang="en-US" dirty="0">
                <a:latin typeface="Calibri" charset="0"/>
                <a:ea typeface="ＭＳ Ｐゴシック" charset="0"/>
                <a:hlinkClick r:id="rId6"/>
              </a:rPr>
              <a:t>http://www.bioconductor.org/packages/release/data/experiment/html/parathyroidSE.html</a:t>
            </a:r>
            <a:endParaRPr lang="en-US" dirty="0">
              <a:latin typeface="Calibri" charset="0"/>
              <a:ea typeface="ＭＳ Ｐゴシック" charset="0"/>
            </a:endParaRPr>
          </a:p>
          <a:p>
            <a:r>
              <a:rPr lang="en-US" dirty="0">
                <a:latin typeface="Calibri" charset="0"/>
                <a:ea typeface="ＭＳ Ｐゴシック" charset="0"/>
                <a:hlinkClick r:id="rId7"/>
              </a:rPr>
              <a:t>http://www.bioconductor.org/help/workflows/rnaseqGene/</a:t>
            </a:r>
            <a:endParaRPr lang="en-US"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4151042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a:t>
            </a:r>
            <a:r>
              <a:rPr lang="en-US" dirty="0" err="1"/>
              <a:t>bioconductor</a:t>
            </a:r>
            <a:endParaRPr lang="en-US" dirty="0"/>
          </a:p>
        </p:txBody>
      </p:sp>
      <p:pic>
        <p:nvPicPr>
          <p:cNvPr id="4" name="Picture 3" descr="Screen Shot 2013-04-30 at 3.5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7989694" cy="2819400"/>
          </a:xfrm>
          <a:prstGeom prst="rect">
            <a:avLst/>
          </a:prstGeom>
        </p:spPr>
      </p:pic>
      <p:sp>
        <p:nvSpPr>
          <p:cNvPr id="3" name="Rectangle 2"/>
          <p:cNvSpPr/>
          <p:nvPr/>
        </p:nvSpPr>
        <p:spPr>
          <a:xfrm>
            <a:off x="228600" y="4272677"/>
            <a:ext cx="7696200" cy="2308324"/>
          </a:xfrm>
          <a:prstGeom prst="rect">
            <a:avLst/>
          </a:prstGeom>
        </p:spPr>
        <p:txBody>
          <a:bodyPr wrap="square">
            <a:spAutoFit/>
          </a:bodyPr>
          <a:lstStyle/>
          <a:p>
            <a:r>
              <a:rPr lang="en-US" dirty="0">
                <a:solidFill>
                  <a:srgbClr val="FF0000"/>
                </a:solidFill>
              </a:rPr>
              <a:t>High-throughput sequence analysis with R and </a:t>
            </a:r>
            <a:r>
              <a:rPr lang="en-US" dirty="0" err="1">
                <a:solidFill>
                  <a:srgbClr val="FF0000"/>
                </a:solidFill>
              </a:rPr>
              <a:t>Bioconductor</a:t>
            </a:r>
            <a:r>
              <a:rPr lang="en-US" dirty="0">
                <a:solidFill>
                  <a:srgbClr val="FF0000"/>
                </a:solidFill>
              </a:rPr>
              <a:t>: </a:t>
            </a:r>
          </a:p>
          <a:p>
            <a:r>
              <a:rPr lang="en-US" dirty="0">
                <a:solidFill>
                  <a:srgbClr val="FF0000"/>
                </a:solidFill>
                <a:hlinkClick r:id="rId3"/>
              </a:rPr>
              <a:t>http://www.bioconductor.org/help/course-materials/2013/useR2013/Bioconductor-tutorial.pdf</a:t>
            </a:r>
            <a:r>
              <a:rPr lang="en-US" dirty="0">
                <a:solidFill>
                  <a:srgbClr val="FF0000"/>
                </a:solidFill>
              </a:rPr>
              <a:t> *</a:t>
            </a:r>
          </a:p>
          <a:p>
            <a:r>
              <a:rPr lang="en-US" dirty="0">
                <a:hlinkClick r:id="rId4"/>
              </a:rPr>
              <a:t>http://bioconductor.org/packages/2.13/data/experiment/vignettes/RnaSeqTutorial/inst/doc/RnaSeqTutorial.pdf</a:t>
            </a:r>
            <a:endParaRPr lang="en-US" dirty="0"/>
          </a:p>
          <a:p>
            <a:endParaRPr lang="en-US" dirty="0"/>
          </a:p>
          <a:p>
            <a:r>
              <a:rPr lang="en-US" dirty="0">
                <a:solidFill>
                  <a:srgbClr val="FF0000"/>
                </a:solidFill>
              </a:rPr>
              <a:t>Also helpful:</a:t>
            </a:r>
            <a:r>
              <a:rPr lang="en-US" dirty="0"/>
              <a:t> http://</a:t>
            </a:r>
            <a:r>
              <a:rPr lang="en-US" dirty="0" err="1"/>
              <a:t>www.bioconductor.org</a:t>
            </a:r>
            <a:r>
              <a:rPr lang="en-US" dirty="0"/>
              <a:t>/help/course-materials/2002/Summer02Course/Labs/</a:t>
            </a:r>
            <a:r>
              <a:rPr lang="en-US" dirty="0" err="1"/>
              <a:t>basics.pdf</a:t>
            </a:r>
            <a:endParaRPr lang="en-US" dirty="0"/>
          </a:p>
        </p:txBody>
      </p:sp>
    </p:spTree>
    <p:extLst>
      <p:ext uri="{BB962C8B-B14F-4D97-AF65-F5344CB8AC3E}">
        <p14:creationId xmlns:p14="http://schemas.microsoft.com/office/powerpoint/2010/main" val="357653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bioconductor</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11</a:t>
            </a:fld>
            <a:endParaRPr lang="en-US"/>
          </a:p>
        </p:txBody>
      </p:sp>
      <p:pic>
        <p:nvPicPr>
          <p:cNvPr id="9" name="Picture 8" descr="Screen Shot 2015-06-03 at 1.39.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8001000" cy="5638800"/>
          </a:xfrm>
          <a:prstGeom prst="rect">
            <a:avLst/>
          </a:prstGeom>
        </p:spPr>
      </p:pic>
    </p:spTree>
    <p:extLst>
      <p:ext uri="{BB962C8B-B14F-4D97-AF65-F5344CB8AC3E}">
        <p14:creationId xmlns:p14="http://schemas.microsoft.com/office/powerpoint/2010/main" val="19299722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a:t>
            </a:r>
            <a:r>
              <a:rPr lang="en-US" dirty="0" err="1"/>
              <a:t>www.nature.com</a:t>
            </a:r>
            <a:r>
              <a:rPr lang="en-US" dirty="0"/>
              <a:t>/</a:t>
            </a:r>
            <a:r>
              <a:rPr lang="en-US" dirty="0" err="1"/>
              <a:t>nprot</a:t>
            </a:r>
            <a:r>
              <a:rPr lang="en-US" dirty="0"/>
              <a:t>/journal/v8/n9/</a:t>
            </a:r>
            <a:r>
              <a:rPr lang="en-US" dirty="0" err="1"/>
              <a:t>pdf</a:t>
            </a:r>
            <a:r>
              <a:rPr lang="en-US" dirty="0"/>
              <a:t>/nprot.2013.099.pdf</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110</a:t>
            </a:fld>
            <a:endParaRPr lang="en-US"/>
          </a:p>
        </p:txBody>
      </p:sp>
      <p:pic>
        <p:nvPicPr>
          <p:cNvPr id="5" name="Picture 4" descr="Screen Shot 2014-11-04 at 7.00.4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3925287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4-30 at 3.4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77199" cy="6858000"/>
          </a:xfrm>
          <a:prstGeom prst="rect">
            <a:avLst/>
          </a:prstGeom>
        </p:spPr>
      </p:pic>
    </p:spTree>
    <p:extLst>
      <p:ext uri="{BB962C8B-B14F-4D97-AF65-F5344CB8AC3E}">
        <p14:creationId xmlns:p14="http://schemas.microsoft.com/office/powerpoint/2010/main" val="6254313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Downloads / tutorial</a:t>
            </a:r>
          </a:p>
        </p:txBody>
      </p:sp>
      <p:sp>
        <p:nvSpPr>
          <p:cNvPr id="3" name="Content Placeholder 2"/>
          <p:cNvSpPr>
            <a:spLocks noGrp="1"/>
          </p:cNvSpPr>
          <p:nvPr>
            <p:ph idx="1"/>
          </p:nvPr>
        </p:nvSpPr>
        <p:spPr/>
        <p:txBody>
          <a:bodyPr>
            <a:normAutofit lnSpcReduction="10000"/>
          </a:bodyPr>
          <a:lstStyle/>
          <a:p>
            <a:r>
              <a:rPr lang="en-US" dirty="0">
                <a:hlinkClick r:id="rId2"/>
              </a:rPr>
              <a:t>http://www.bioconductor.org/help/workflows/rnaseqGene/</a:t>
            </a:r>
            <a:endParaRPr lang="en-US" dirty="0"/>
          </a:p>
          <a:p>
            <a:pPr marL="0" indent="0">
              <a:buNone/>
            </a:pPr>
            <a:endParaRPr lang="en-US" dirty="0"/>
          </a:p>
          <a:p>
            <a:r>
              <a:rPr lang="en-US" dirty="0">
                <a:hlinkClick r:id="rId3"/>
              </a:rPr>
              <a:t>http://www.ncbi.nlm.nih.gov/geo/query/acc.cgi?acc=GSE52778</a:t>
            </a:r>
            <a:endParaRPr lang="en-US" dirty="0"/>
          </a:p>
          <a:p>
            <a:pPr marL="0" indent="0">
              <a:buNone/>
            </a:pPr>
            <a:endParaRPr lang="en-US" dirty="0"/>
          </a:p>
          <a:p>
            <a:r>
              <a:rPr lang="en-US" dirty="0">
                <a:hlinkClick r:id="rId4" action="ppaction://hlinkfile"/>
              </a:rPr>
              <a:t>ftp://ftp-trace.ncbi.nlm.nih.gov/sra/sra-instant/reads/ByStudy/sra/SRP%2FSRP033%2FSRP033351/SRR1039508/</a:t>
            </a:r>
            <a:endParaRPr lang="en-US" dirty="0"/>
          </a:p>
          <a:p>
            <a:endParaRPr lang="en-US" dirty="0"/>
          </a:p>
          <a:p>
            <a:r>
              <a:rPr lang="en-US" dirty="0">
                <a:hlinkClick r:id="rId3"/>
              </a:rPr>
              <a:t>http://www.ncbi.nlm.nih.gov/geo/query/acc.cgi?acc=GSE52778</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112</a:t>
            </a:fld>
            <a:endParaRPr lang="en-US"/>
          </a:p>
        </p:txBody>
      </p:sp>
    </p:spTree>
    <p:extLst>
      <p:ext uri="{BB962C8B-B14F-4D97-AF65-F5344CB8AC3E}">
        <p14:creationId xmlns:p14="http://schemas.microsoft.com/office/powerpoint/2010/main" val="7321590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End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113</a:t>
            </a:fld>
            <a:endParaRPr lang="en-US"/>
          </a:p>
        </p:txBody>
      </p:sp>
    </p:spTree>
    <p:extLst>
      <p:ext uri="{BB962C8B-B14F-4D97-AF65-F5344CB8AC3E}">
        <p14:creationId xmlns:p14="http://schemas.microsoft.com/office/powerpoint/2010/main" val="289020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a:t>
            </a:r>
            <a:r>
              <a:rPr lang="en-US" dirty="0" err="1"/>
              <a:t>Bioconductor</a:t>
            </a:r>
            <a:endParaRPr lang="en-US" dirty="0"/>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12</a:t>
            </a:fld>
            <a:endParaRPr lang="en-US"/>
          </a:p>
        </p:txBody>
      </p:sp>
    </p:spTree>
    <p:extLst>
      <p:ext uri="{BB962C8B-B14F-4D97-AF65-F5344CB8AC3E}">
        <p14:creationId xmlns:p14="http://schemas.microsoft.com/office/powerpoint/2010/main" val="223220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endParaRPr lang="en-US" dirty="0"/>
          </a:p>
        </p:txBody>
      </p:sp>
      <p:sp>
        <p:nvSpPr>
          <p:cNvPr id="3" name="Content Placeholder 2"/>
          <p:cNvSpPr>
            <a:spLocks noGrp="1"/>
          </p:cNvSpPr>
          <p:nvPr>
            <p:ph idx="1"/>
          </p:nvPr>
        </p:nvSpPr>
        <p:spPr/>
        <p:txBody>
          <a:bodyPr/>
          <a:lstStyle/>
          <a:p>
            <a:r>
              <a:rPr lang="en-US" b="1" dirty="0"/>
              <a:t>RNA-</a:t>
            </a:r>
            <a:r>
              <a:rPr lang="en-US" b="1" dirty="0" err="1"/>
              <a:t>seq</a:t>
            </a:r>
            <a:r>
              <a:rPr lang="en-US" b="1" dirty="0"/>
              <a:t> (RNA Sequencing), also called Whole </a:t>
            </a:r>
            <a:r>
              <a:rPr lang="en-US" b="1" dirty="0" err="1"/>
              <a:t>Transcriptome</a:t>
            </a:r>
            <a:r>
              <a:rPr lang="en-US" b="1" dirty="0"/>
              <a:t> Shotgun Sequencing (WTSS), is a technology that uses the capabilities of next-generation sequencing </a:t>
            </a:r>
            <a:r>
              <a:rPr lang="en-US" b="1" dirty="0">
                <a:solidFill>
                  <a:srgbClr val="FF0000"/>
                </a:solidFill>
              </a:rPr>
              <a:t>to reveal a snapshot of RNA presence and quantity </a:t>
            </a:r>
            <a:r>
              <a:rPr lang="en-US" b="1" dirty="0"/>
              <a:t>from a genome at a given moment in time.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13</a:t>
            </a:fld>
            <a:endParaRPr lang="en-US"/>
          </a:p>
        </p:txBody>
      </p:sp>
    </p:spTree>
    <p:extLst>
      <p:ext uri="{BB962C8B-B14F-4D97-AF65-F5344CB8AC3E}">
        <p14:creationId xmlns:p14="http://schemas.microsoft.com/office/powerpoint/2010/main" val="227289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RNAseq</a:t>
            </a:r>
            <a:br>
              <a:rPr lang="en-US" dirty="0"/>
            </a:br>
            <a:r>
              <a:rPr lang="en-US" sz="2200" dirty="0"/>
              <a:t>Whole </a:t>
            </a:r>
            <a:r>
              <a:rPr lang="en-US" sz="2200" dirty="0" err="1"/>
              <a:t>Transcriptome</a:t>
            </a:r>
            <a:r>
              <a:rPr lang="en-US" sz="2200" dirty="0"/>
              <a:t> Shotgun Sequencing hints to phenotypes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14</a:t>
            </a:fld>
            <a:endParaRPr lang="en-US"/>
          </a:p>
        </p:txBody>
      </p:sp>
      <p:pic>
        <p:nvPicPr>
          <p:cNvPr id="5" name="Picture 4" descr="omics_genes-05-00536-g004-102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353145"/>
            <a:ext cx="4617475" cy="5334447"/>
          </a:xfrm>
          <a:prstGeom prst="rect">
            <a:avLst/>
          </a:prstGeom>
        </p:spPr>
      </p:pic>
    </p:spTree>
    <p:extLst>
      <p:ext uri="{BB962C8B-B14F-4D97-AF65-F5344CB8AC3E}">
        <p14:creationId xmlns:p14="http://schemas.microsoft.com/office/powerpoint/2010/main" val="429318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RNAseq</a:t>
            </a:r>
            <a:endParaRPr lang="en-US" dirty="0"/>
          </a:p>
        </p:txBody>
      </p:sp>
      <p:sp>
        <p:nvSpPr>
          <p:cNvPr id="3" name="Content Placeholder 2"/>
          <p:cNvSpPr>
            <a:spLocks noGrp="1"/>
          </p:cNvSpPr>
          <p:nvPr>
            <p:ph idx="1"/>
          </p:nvPr>
        </p:nvSpPr>
        <p:spPr>
          <a:xfrm>
            <a:off x="228600" y="1527048"/>
            <a:ext cx="7620000" cy="1063752"/>
          </a:xfrm>
        </p:spPr>
        <p:txBody>
          <a:bodyPr/>
          <a:lstStyle/>
          <a:p>
            <a:r>
              <a:rPr lang="en-US" b="1" dirty="0"/>
              <a:t>Whole </a:t>
            </a:r>
            <a:r>
              <a:rPr lang="en-US" b="1" dirty="0" err="1"/>
              <a:t>Transcriptome</a:t>
            </a:r>
            <a:r>
              <a:rPr lang="en-US" b="1" dirty="0"/>
              <a:t> Shotgun Sequencing hints to phenotypes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15</a:t>
            </a:fld>
            <a:endParaRPr lang="en-US"/>
          </a:p>
        </p:txBody>
      </p:sp>
      <p:pic>
        <p:nvPicPr>
          <p:cNvPr id="5" name="Picture 4" descr="omics_figure_b906712b-f1.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4600"/>
            <a:ext cx="7824189" cy="3781691"/>
          </a:xfrm>
          <a:prstGeom prst="rect">
            <a:avLst/>
          </a:prstGeom>
        </p:spPr>
      </p:pic>
    </p:spTree>
    <p:extLst>
      <p:ext uri="{BB962C8B-B14F-4D97-AF65-F5344CB8AC3E}">
        <p14:creationId xmlns:p14="http://schemas.microsoft.com/office/powerpoint/2010/main" val="47990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1" name="Picture 93" descr="nrg2484-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001000" cy="61880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Oval 2"/>
          <p:cNvSpPr/>
          <p:nvPr/>
        </p:nvSpPr>
        <p:spPr>
          <a:xfrm>
            <a:off x="2819400" y="1371600"/>
            <a:ext cx="1905000" cy="838200"/>
          </a:xfrm>
          <a:prstGeom prst="ellipse">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effectLst>
            <a:glow rad="228600">
              <a:schemeClr val="accent6">
                <a:satMod val="175000"/>
                <a:alpha val="40000"/>
              </a:schemeClr>
            </a:glow>
            <a:outerShdw blurRad="57150" dist="38100" dir="5400000" algn="ctr" rotWithShape="0">
              <a:schemeClr val="accent1">
                <a:shade val="9000"/>
                <a:satMod val="105000"/>
                <a:alpha val="48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493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size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17</a:t>
            </a:fld>
            <a:endParaRPr lang="en-US"/>
          </a:p>
        </p:txBody>
      </p:sp>
      <p:pic>
        <p:nvPicPr>
          <p:cNvPr id="5" name="Picture 4" descr="fig-libprep-elem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7975600" cy="5654810"/>
          </a:xfrm>
          <a:prstGeom prst="rect">
            <a:avLst/>
          </a:prstGeom>
        </p:spPr>
      </p:pic>
    </p:spTree>
    <p:extLst>
      <p:ext uri="{BB962C8B-B14F-4D97-AF65-F5344CB8AC3E}">
        <p14:creationId xmlns:p14="http://schemas.microsoft.com/office/powerpoint/2010/main" val="325559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synthesis</a:t>
            </a:r>
          </a:p>
        </p:txBody>
      </p:sp>
      <p:sp>
        <p:nvSpPr>
          <p:cNvPr id="3" name="Content Placeholder 2"/>
          <p:cNvSpPr>
            <a:spLocks noGrp="1"/>
          </p:cNvSpPr>
          <p:nvPr>
            <p:ph idx="1"/>
          </p:nvPr>
        </p:nvSpPr>
        <p:spPr>
          <a:xfrm>
            <a:off x="228600" y="2895600"/>
            <a:ext cx="7467600" cy="2359152"/>
          </a:xfrm>
        </p:spPr>
        <p:txBody>
          <a:bodyPr>
            <a:normAutofit fontScale="77500" lnSpcReduction="20000"/>
          </a:bodyPr>
          <a:lstStyle/>
          <a:p>
            <a:r>
              <a:rPr lang="en-US" dirty="0">
                <a:hlinkClick r:id="rId2"/>
              </a:rPr>
              <a:t>Intro to Sequencing by Synthesis:</a:t>
            </a:r>
          </a:p>
          <a:p>
            <a:endParaRPr lang="en-US" dirty="0">
              <a:hlinkClick r:id="rId2"/>
            </a:endParaRPr>
          </a:p>
          <a:p>
            <a:r>
              <a:rPr lang="en-US" dirty="0">
                <a:hlinkClick r:id="rId2"/>
              </a:rPr>
              <a:t>https://www.youtube.com/watch?v=HMyCqWhwB8E</a:t>
            </a:r>
            <a:endParaRPr lang="en-US" dirty="0"/>
          </a:p>
          <a:p>
            <a:endParaRPr lang="en-US" dirty="0">
              <a:hlinkClick r:id="rId3"/>
            </a:endParaRPr>
          </a:p>
          <a:p>
            <a:r>
              <a:rPr lang="en-US" dirty="0">
                <a:hlinkClick r:id="rId3"/>
              </a:rPr>
              <a:t>http://rnaseq.uoregon.edu/</a:t>
            </a:r>
            <a:endParaRPr lang="en-US" dirty="0"/>
          </a:p>
          <a:p>
            <a:endParaRPr lang="en-US" dirty="0"/>
          </a:p>
          <a:p>
            <a:endParaRPr lang="en-US" dirty="0"/>
          </a:p>
          <a:p>
            <a:r>
              <a:rPr lang="en-US" dirty="0">
                <a:hlinkClick r:id="rId4"/>
              </a:rPr>
              <a:t>https://www.youtube.com/watch?v=womKfikWlxM</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18</a:t>
            </a:fld>
            <a:endParaRPr lang="en-US"/>
          </a:p>
        </p:txBody>
      </p:sp>
    </p:spTree>
    <p:extLst>
      <p:ext uri="{BB962C8B-B14F-4D97-AF65-F5344CB8AC3E}">
        <p14:creationId xmlns:p14="http://schemas.microsoft.com/office/powerpoint/2010/main" val="177701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solidFill>
                  <a:srgbClr val="FF0000"/>
                </a:solidFill>
              </a:rPr>
              <a:t>What is </a:t>
            </a:r>
            <a:r>
              <a:rPr lang="en-US" dirty="0" err="1">
                <a:solidFill>
                  <a:srgbClr val="FF0000"/>
                </a:solidFill>
              </a:rPr>
              <a:t>Bioconductor</a:t>
            </a:r>
            <a:endParaRPr lang="en-US" dirty="0">
              <a:solidFill>
                <a:srgbClr val="FF0000"/>
              </a:solidFill>
            </a:endParaRPr>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solidFill>
                <a:srgbClr val="FF0000"/>
              </a:solidFill>
            </a:endParaRPr>
          </a:p>
          <a:p>
            <a:r>
              <a:rPr lang="en-US" dirty="0">
                <a:solidFill>
                  <a:srgbClr val="FF0000"/>
                </a:solidFill>
              </a:rPr>
              <a:t>Comes together in: </a:t>
            </a:r>
            <a:r>
              <a:rPr lang="en-US" altLang="zh-CN" dirty="0">
                <a:latin typeface="Times New Roman" pitchFamily="18" charset="0"/>
                <a:cs typeface="Times New Roman" pitchFamily="18" charset="0"/>
              </a:rPr>
              <a:t>RNA-</a:t>
            </a:r>
            <a:r>
              <a:rPr lang="en-US" altLang="zh-CN" dirty="0" err="1">
                <a:latin typeface="Times New Roman" pitchFamily="18" charset="0"/>
                <a:cs typeface="Times New Roman" pitchFamily="18" charset="0"/>
              </a:rPr>
              <a:t>seq</a:t>
            </a:r>
            <a:r>
              <a:rPr lang="en-US" altLang="zh-CN" dirty="0">
                <a:latin typeface="Times New Roman" pitchFamily="18" charset="0"/>
                <a:cs typeface="Times New Roman" pitchFamily="18" charset="0"/>
              </a:rPr>
              <a:t> with R-</a:t>
            </a:r>
            <a:r>
              <a:rPr lang="en-US" altLang="zh-CN" dirty="0" err="1">
                <a:latin typeface="Times New Roman" pitchFamily="18" charset="0"/>
                <a:cs typeface="Times New Roman" pitchFamily="18" charset="0"/>
              </a:rPr>
              <a:t>bioconductor</a:t>
            </a:r>
            <a:endParaRPr lang="en-US" altLang="zh-CN" dirty="0">
              <a:latin typeface="Times New Roman" pitchFamily="18" charset="0"/>
              <a:cs typeface="Times New Roman" pitchFamily="18" charset="0"/>
            </a:endParaRPr>
          </a:p>
          <a:p>
            <a:pPr marL="0" indent="0">
              <a:buNone/>
            </a:pPr>
            <a:endParaRPr lang="en-US" dirty="0">
              <a:solidFill>
                <a:srgbClr val="FF0000"/>
              </a:solidFill>
            </a:endParaRPr>
          </a:p>
          <a:p>
            <a:endParaRPr lang="en-US" dirty="0">
              <a:solidFill>
                <a:srgbClr val="FF0000"/>
              </a:solidFill>
            </a:endParaRPr>
          </a:p>
        </p:txBody>
      </p:sp>
      <p:sp>
        <p:nvSpPr>
          <p:cNvPr id="4" name="Slide Number Placeholder 3"/>
          <p:cNvSpPr>
            <a:spLocks noGrp="1"/>
          </p:cNvSpPr>
          <p:nvPr>
            <p:ph type="sldNum" sz="quarter" idx="12"/>
          </p:nvPr>
        </p:nvSpPr>
        <p:spPr/>
        <p:txBody>
          <a:bodyPr/>
          <a:lstStyle/>
          <a:p>
            <a:fld id="{0235576B-7F3C-4840-ADD7-A9DF1158E3A5}" type="slidenum">
              <a:rPr lang="en-US" smtClean="0"/>
              <a:pPr/>
              <a:t>19</a:t>
            </a:fld>
            <a:endParaRPr lang="en-US"/>
          </a:p>
        </p:txBody>
      </p:sp>
    </p:spTree>
    <p:extLst>
      <p:ext uri="{BB962C8B-B14F-4D97-AF65-F5344CB8AC3E}">
        <p14:creationId xmlns:p14="http://schemas.microsoft.com/office/powerpoint/2010/main" val="3334240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solidFill>
                  <a:srgbClr val="FF0000"/>
                </a:solidFill>
              </a:rPr>
              <a:t>What is R</a:t>
            </a:r>
          </a:p>
          <a:p>
            <a:r>
              <a:rPr lang="en-US" dirty="0"/>
              <a:t>What is </a:t>
            </a:r>
            <a:r>
              <a:rPr lang="en-US" dirty="0" err="1"/>
              <a:t>Bioconductor</a:t>
            </a:r>
            <a:endParaRPr lang="en-US" dirty="0"/>
          </a:p>
          <a:p>
            <a:r>
              <a:rPr lang="en-US" dirty="0"/>
              <a:t>What is </a:t>
            </a:r>
            <a:r>
              <a:rPr lang="en-US" dirty="0" err="1"/>
              <a:t>RNAseq</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3694869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kinds of objects in R</a:t>
            </a:r>
          </a:p>
        </p:txBody>
      </p:sp>
      <p:sp>
        <p:nvSpPr>
          <p:cNvPr id="3" name="Content Placeholder 2"/>
          <p:cNvSpPr>
            <a:spLocks noGrp="1"/>
          </p:cNvSpPr>
          <p:nvPr>
            <p:ph idx="1"/>
          </p:nvPr>
        </p:nvSpPr>
        <p:spPr/>
        <p:txBody>
          <a:bodyPr/>
          <a:lstStyle/>
          <a:p>
            <a:r>
              <a:rPr lang="en-US" b="1" dirty="0"/>
              <a:t>Objects.</a:t>
            </a:r>
            <a:endParaRPr lang="en-US" dirty="0"/>
          </a:p>
          <a:p>
            <a:r>
              <a:rPr lang="en-US" dirty="0"/>
              <a:t>The following data objects exist in R:</a:t>
            </a:r>
          </a:p>
          <a:p>
            <a:r>
              <a:rPr lang="en-US" dirty="0"/>
              <a:t>vectors</a:t>
            </a:r>
          </a:p>
          <a:p>
            <a:r>
              <a:rPr lang="en-US" dirty="0"/>
              <a:t>lists</a:t>
            </a:r>
          </a:p>
          <a:p>
            <a:r>
              <a:rPr lang="en-US" dirty="0"/>
              <a:t>arrays</a:t>
            </a:r>
          </a:p>
          <a:p>
            <a:r>
              <a:rPr lang="en-US" dirty="0"/>
              <a:t>matrices</a:t>
            </a:r>
          </a:p>
          <a:p>
            <a:r>
              <a:rPr lang="en-US" dirty="0"/>
              <a:t>tables</a:t>
            </a:r>
          </a:p>
          <a:p>
            <a:r>
              <a:rPr lang="en-US" dirty="0"/>
              <a:t>data frames</a:t>
            </a:r>
          </a:p>
          <a:p>
            <a:r>
              <a:rPr lang="en-US" dirty="0"/>
              <a:t>Some of these are more important than others. And there are more.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20</a:t>
            </a:fld>
            <a:endParaRPr lang="en-US"/>
          </a:p>
        </p:txBody>
      </p:sp>
    </p:spTree>
    <p:extLst>
      <p:ext uri="{BB962C8B-B14F-4D97-AF65-F5344CB8AC3E}">
        <p14:creationId xmlns:p14="http://schemas.microsoft.com/office/powerpoint/2010/main" val="1040547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58C029-90EB-D949-8BFA-B8EA790B5DAE}" type="slidenum">
              <a:rPr lang="en-US" smtClean="0"/>
              <a:t>21</a:t>
            </a:fld>
            <a:endParaRPr lang="en-US"/>
          </a:p>
        </p:txBody>
      </p:sp>
      <p:pic>
        <p:nvPicPr>
          <p:cNvPr id="5" name="Picture 4" descr="Screen Shot 2015-06-02 at 10.36.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209800"/>
            <a:ext cx="7831358" cy="3048000"/>
          </a:xfrm>
          <a:prstGeom prst="rect">
            <a:avLst/>
          </a:prstGeom>
        </p:spPr>
      </p:pic>
    </p:spTree>
    <p:extLst>
      <p:ext uri="{BB962C8B-B14F-4D97-AF65-F5344CB8AC3E}">
        <p14:creationId xmlns:p14="http://schemas.microsoft.com/office/powerpoint/2010/main" val="1847929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22</a:t>
            </a:fld>
            <a:endParaRPr lang="en-US"/>
          </a:p>
        </p:txBody>
      </p:sp>
      <p:pic>
        <p:nvPicPr>
          <p:cNvPr id="5" name="Picture 4" descr="Screen Shot 2015-06-02 at 10.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1655127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543800" cy="914400"/>
          </a:xfrm>
        </p:spPr>
        <p:txBody>
          <a:bodyPr>
            <a:normAutofit fontScale="90000"/>
          </a:bodyPr>
          <a:lstStyle/>
          <a:p>
            <a:r>
              <a:rPr lang="en-US" dirty="0"/>
              <a:t>A data frame is used for storing data tables. It is a list of vectors of equal length. </a:t>
            </a:r>
          </a:p>
        </p:txBody>
      </p:sp>
      <p:sp>
        <p:nvSpPr>
          <p:cNvPr id="3" name="Content Placeholder 2"/>
          <p:cNvSpPr>
            <a:spLocks noGrp="1"/>
          </p:cNvSpPr>
          <p:nvPr>
            <p:ph idx="1"/>
          </p:nvPr>
        </p:nvSpPr>
        <p:spPr/>
        <p:txBody>
          <a:bodyPr/>
          <a:lstStyle/>
          <a:p>
            <a:r>
              <a:rPr lang="en-US" dirty="0"/>
              <a:t>A </a:t>
            </a:r>
            <a:r>
              <a:rPr lang="en-US" b="1" dirty="0"/>
              <a:t>data frame</a:t>
            </a:r>
            <a:r>
              <a:rPr lang="en-US" dirty="0"/>
              <a:t> is a table, or two-dimensional array-like structure, in which each column contains measurements on one variable, and each row contains one case. As we shall see, a "case" is not necessarily the same as an experimental subject or unit, although they are often the same.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23</a:t>
            </a:fld>
            <a:endParaRPr lang="en-US"/>
          </a:p>
        </p:txBody>
      </p:sp>
      <p:pic>
        <p:nvPicPr>
          <p:cNvPr id="5" name="Picture 4" descr="Screen Shot 2015-06-03 at 12.55.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962400"/>
            <a:ext cx="4145481" cy="2641600"/>
          </a:xfrm>
          <a:prstGeom prst="rect">
            <a:avLst/>
          </a:prstGeom>
        </p:spPr>
      </p:pic>
    </p:spTree>
    <p:extLst>
      <p:ext uri="{BB962C8B-B14F-4D97-AF65-F5344CB8AC3E}">
        <p14:creationId xmlns:p14="http://schemas.microsoft.com/office/powerpoint/2010/main" val="16575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6934200" cy="838200"/>
          </a:xfrm>
        </p:spPr>
        <p:txBody>
          <a:bodyPr>
            <a:noAutofit/>
          </a:bodyPr>
          <a:lstStyle/>
          <a:p>
            <a:r>
              <a:rPr lang="en-US" sz="2000" dirty="0"/>
              <a:t>Combine list of data frames into single data frame, add column with list index: list of vectors of equal length.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24</a:t>
            </a:fld>
            <a:endParaRPr lang="en-US"/>
          </a:p>
        </p:txBody>
      </p:sp>
      <p:pic>
        <p:nvPicPr>
          <p:cNvPr id="6" name="Picture 5" descr="Screen Shot 2015-06-03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7983794" cy="5410200"/>
          </a:xfrm>
          <a:prstGeom prst="rect">
            <a:avLst/>
          </a:prstGeom>
        </p:spPr>
      </p:pic>
    </p:spTree>
    <p:extLst>
      <p:ext uri="{BB962C8B-B14F-4D97-AF65-F5344CB8AC3E}">
        <p14:creationId xmlns:p14="http://schemas.microsoft.com/office/powerpoint/2010/main" val="122868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543800" cy="765048"/>
          </a:xfrm>
        </p:spPr>
        <p:txBody>
          <a:bodyPr>
            <a:normAutofit fontScale="90000"/>
          </a:bodyPr>
          <a:lstStyle/>
          <a:p>
            <a:r>
              <a:rPr lang="en-US" dirty="0"/>
              <a:t>Methods: software carpentry:</a:t>
            </a:r>
            <a:br>
              <a:rPr lang="en-US" dirty="0"/>
            </a:br>
            <a:r>
              <a:rPr lang="en-US" sz="1600" dirty="0"/>
              <a:t>http://</a:t>
            </a:r>
            <a:r>
              <a:rPr lang="en-US" sz="1600" dirty="0" err="1"/>
              <a:t>swcarpentry.github.io</a:t>
            </a:r>
            <a:r>
              <a:rPr lang="en-US" sz="1600" dirty="0"/>
              <a:t>/r-novice-inflammation/01-starting-with-data.html</a:t>
            </a:r>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5" name="Picture 4" descr="Screen Shot 2015-06-23 at 12.32.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5765800"/>
          </a:xfrm>
          <a:prstGeom prst="rect">
            <a:avLst/>
          </a:prstGeom>
        </p:spPr>
      </p:pic>
    </p:spTree>
    <p:extLst>
      <p:ext uri="{BB962C8B-B14F-4D97-AF65-F5344CB8AC3E}">
        <p14:creationId xmlns:p14="http://schemas.microsoft.com/office/powerpoint/2010/main" val="103486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working directory </a:t>
            </a:r>
            <a:r>
              <a:rPr lang="en-US" dirty="0" err="1"/>
              <a:t>cwd</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22 at 11.55.14 A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19400"/>
            <a:ext cx="7493000" cy="1916313"/>
          </a:xfrm>
          <a:prstGeom prst="rect">
            <a:avLst/>
          </a:prstGeom>
        </p:spPr>
      </p:pic>
    </p:spTree>
    <p:extLst>
      <p:ext uri="{BB962C8B-B14F-4D97-AF65-F5344CB8AC3E}">
        <p14:creationId xmlns:p14="http://schemas.microsoft.com/office/powerpoint/2010/main" val="327944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t>What is </a:t>
            </a:r>
            <a:r>
              <a:rPr lang="en-US" dirty="0" err="1"/>
              <a:t>Bioconductor</a:t>
            </a:r>
            <a:endParaRPr lang="en-US" dirty="0"/>
          </a:p>
          <a:p>
            <a:r>
              <a:rPr lang="en-US" dirty="0">
                <a:solidFill>
                  <a:srgbClr val="FF0000"/>
                </a:solidFill>
              </a:rPr>
              <a:t>What is </a:t>
            </a:r>
            <a:r>
              <a:rPr lang="en-US" dirty="0" err="1">
                <a:solidFill>
                  <a:srgbClr val="FF0000"/>
                </a:solidFill>
              </a:rPr>
              <a:t>RNAseq</a:t>
            </a:r>
            <a:endParaRPr lang="en-US"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27</a:t>
            </a:fld>
            <a:endParaRPr lang="en-US"/>
          </a:p>
        </p:txBody>
      </p:sp>
    </p:spTree>
    <p:extLst>
      <p:ext uri="{BB962C8B-B14F-4D97-AF65-F5344CB8AC3E}">
        <p14:creationId xmlns:p14="http://schemas.microsoft.com/office/powerpoint/2010/main" val="3720779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1" name="Picture 93" descr="nrg2484-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001000" cy="61880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Oval 2"/>
          <p:cNvSpPr/>
          <p:nvPr/>
        </p:nvSpPr>
        <p:spPr>
          <a:xfrm>
            <a:off x="2819400" y="1371600"/>
            <a:ext cx="1905000" cy="838200"/>
          </a:xfrm>
          <a:prstGeom prst="ellipse">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effectLst>
            <a:glow rad="228600">
              <a:schemeClr val="accent6">
                <a:satMod val="175000"/>
                <a:alpha val="40000"/>
              </a:schemeClr>
            </a:glow>
            <a:outerShdw blurRad="57150" dist="38100" dir="5400000" algn="ctr" rotWithShape="0">
              <a:schemeClr val="accent1">
                <a:shade val="9000"/>
                <a:satMod val="105000"/>
                <a:alpha val="48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06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by synthesis</a:t>
            </a:r>
          </a:p>
        </p:txBody>
      </p:sp>
      <p:sp>
        <p:nvSpPr>
          <p:cNvPr id="3" name="Content Placeholder 2"/>
          <p:cNvSpPr>
            <a:spLocks noGrp="1"/>
          </p:cNvSpPr>
          <p:nvPr>
            <p:ph idx="1"/>
          </p:nvPr>
        </p:nvSpPr>
        <p:spPr>
          <a:xfrm>
            <a:off x="228600" y="2895600"/>
            <a:ext cx="7467600" cy="2359152"/>
          </a:xfrm>
        </p:spPr>
        <p:txBody>
          <a:bodyPr/>
          <a:lstStyle/>
          <a:p>
            <a:r>
              <a:rPr lang="en-US" dirty="0">
                <a:hlinkClick r:id="rId2"/>
              </a:rPr>
              <a:t>Intro to Sequencing by Synthesis:</a:t>
            </a:r>
          </a:p>
          <a:p>
            <a:endParaRPr lang="en-US" dirty="0">
              <a:hlinkClick r:id="rId2"/>
            </a:endParaRPr>
          </a:p>
          <a:p>
            <a:r>
              <a:rPr lang="en-US" dirty="0">
                <a:hlinkClick r:id="rId2"/>
              </a:rPr>
              <a:t>https://www.youtube.com/watch?v=HMyCqWhwB8E</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spTree>
    <p:extLst>
      <p:ext uri="{BB962C8B-B14F-4D97-AF65-F5344CB8AC3E}">
        <p14:creationId xmlns:p14="http://schemas.microsoft.com/office/powerpoint/2010/main" val="133711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r>
              <a:rPr lang="en-US" dirty="0">
                <a:solidFill>
                  <a:srgbClr val="FF0000"/>
                </a:solidFill>
              </a:rPr>
              <a:t>R is a programming language and software environment for statistical computing and graphics. </a:t>
            </a:r>
            <a:r>
              <a:rPr lang="en-US" dirty="0"/>
              <a:t>The R language is widely used among statisticians and data miners for developing statistical software[2][3] and data analysis.</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270009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FASTQ read with 50nt in </a:t>
            </a:r>
            <a:r>
              <a:rPr lang="en-US" sz="2000" dirty="0" err="1"/>
              <a:t>Illumina</a:t>
            </a:r>
            <a:r>
              <a:rPr lang="en-US" sz="2000" dirty="0"/>
              <a:t> format (ASCII_BASE=33).</a:t>
            </a:r>
            <a:br>
              <a:rPr lang="en-US" sz="2000" dirty="0"/>
            </a:br>
            <a:r>
              <a:rPr lang="en-US" sz="2000" dirty="0"/>
              <a:t>There are always four lines per read.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30</a:t>
            </a:fld>
            <a:endParaRPr lang="en-US"/>
          </a:p>
        </p:txBody>
      </p:sp>
      <p:pic>
        <p:nvPicPr>
          <p:cNvPr id="5" name="Picture 4" descr="Screen Shot 2015-06-23 at 4.28.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95400"/>
            <a:ext cx="7730971" cy="4343400"/>
          </a:xfrm>
          <a:prstGeom prst="rect">
            <a:avLst/>
          </a:prstGeom>
        </p:spPr>
      </p:pic>
    </p:spTree>
    <p:extLst>
      <p:ext uri="{BB962C8B-B14F-4D97-AF65-F5344CB8AC3E}">
        <p14:creationId xmlns:p14="http://schemas.microsoft.com/office/powerpoint/2010/main" val="1334788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in ID line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31</a:t>
            </a:fld>
            <a:endParaRPr lang="en-US"/>
          </a:p>
        </p:txBody>
      </p:sp>
      <p:pic>
        <p:nvPicPr>
          <p:cNvPr id="5" name="Picture 4" descr="Screen Shot 2015-12-04 at 11.3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3613"/>
            <a:ext cx="9144000" cy="5604387"/>
          </a:xfrm>
          <a:prstGeom prst="rect">
            <a:avLst/>
          </a:prstGeom>
        </p:spPr>
      </p:pic>
    </p:spTree>
    <p:extLst>
      <p:ext uri="{BB962C8B-B14F-4D97-AF65-F5344CB8AC3E}">
        <p14:creationId xmlns:p14="http://schemas.microsoft.com/office/powerpoint/2010/main" val="1026044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5446"/>
            <a:ext cx="5181600" cy="635045"/>
          </a:xfrm>
        </p:spPr>
        <p:txBody>
          <a:bodyPr>
            <a:normAutofit fontScale="90000"/>
          </a:bodyPr>
          <a:lstStyle/>
          <a:p>
            <a:r>
              <a:rPr lang="en-US" dirty="0"/>
              <a:t>Information in quality line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32</a:t>
            </a:fld>
            <a:endParaRPr lang="en-US"/>
          </a:p>
        </p:txBody>
      </p:sp>
      <p:pic>
        <p:nvPicPr>
          <p:cNvPr id="3" name="Picture 2" descr="Screen Shot 2015-12-04 at 11.33.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599"/>
            <a:ext cx="9144000" cy="5856415"/>
          </a:xfrm>
          <a:prstGeom prst="rect">
            <a:avLst/>
          </a:prstGeom>
        </p:spPr>
      </p:pic>
    </p:spTree>
    <p:extLst>
      <p:ext uri="{BB962C8B-B14F-4D97-AF65-F5344CB8AC3E}">
        <p14:creationId xmlns:p14="http://schemas.microsoft.com/office/powerpoint/2010/main" val="358074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33</a:t>
            </a:fld>
            <a:endParaRPr lang="en-US"/>
          </a:p>
        </p:txBody>
      </p:sp>
      <p:pic>
        <p:nvPicPr>
          <p:cNvPr id="5" name="Picture 4" descr="Screen Shot 2015-06-23 at 4.16.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7" y="0"/>
            <a:ext cx="9157607" cy="6858000"/>
          </a:xfrm>
          <a:prstGeom prst="rect">
            <a:avLst/>
          </a:prstGeom>
        </p:spPr>
      </p:pic>
    </p:spTree>
    <p:extLst>
      <p:ext uri="{BB962C8B-B14F-4D97-AF65-F5344CB8AC3E}">
        <p14:creationId xmlns:p14="http://schemas.microsoft.com/office/powerpoint/2010/main" val="3804066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Paired end: read 1 in one </a:t>
            </a:r>
            <a:r>
              <a:rPr lang="en-US" dirty="0" err="1"/>
              <a:t>fastq</a:t>
            </a:r>
            <a:r>
              <a:rPr lang="en-US" dirty="0"/>
              <a:t> file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5" name="Picture 4" descr="Screen Shot 2015-06-23 at 4.2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85" y="1447800"/>
            <a:ext cx="7859731" cy="4572000"/>
          </a:xfrm>
          <a:prstGeom prst="rect">
            <a:avLst/>
          </a:prstGeom>
        </p:spPr>
      </p:pic>
    </p:spTree>
    <p:extLst>
      <p:ext uri="{BB962C8B-B14F-4D97-AF65-F5344CB8AC3E}">
        <p14:creationId xmlns:p14="http://schemas.microsoft.com/office/powerpoint/2010/main" val="355437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Paired end: read 2 in another </a:t>
            </a:r>
            <a:r>
              <a:rPr lang="en-US" dirty="0" err="1"/>
              <a:t>fastq</a:t>
            </a:r>
            <a:r>
              <a:rPr lang="en-US" dirty="0"/>
              <a:t> file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35</a:t>
            </a:fld>
            <a:endParaRPr lang="en-US"/>
          </a:p>
        </p:txBody>
      </p:sp>
      <p:pic>
        <p:nvPicPr>
          <p:cNvPr id="3" name="Picture 2" descr="Screen Shot 2015-06-23 at 4.21.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9800"/>
            <a:ext cx="7494256" cy="4114800"/>
          </a:xfrm>
          <a:prstGeom prst="rect">
            <a:avLst/>
          </a:prstGeom>
        </p:spPr>
      </p:pic>
    </p:spTree>
    <p:extLst>
      <p:ext uri="{BB962C8B-B14F-4D97-AF65-F5344CB8AC3E}">
        <p14:creationId xmlns:p14="http://schemas.microsoft.com/office/powerpoint/2010/main" val="998160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36</a:t>
            </a:fld>
            <a:endParaRPr lang="en-US"/>
          </a:p>
        </p:txBody>
      </p:sp>
      <p:pic>
        <p:nvPicPr>
          <p:cNvPr id="6" name="Picture 5" descr="nextgeneration-sequencing-variation-discovery-17-63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 y="0"/>
            <a:ext cx="9134455" cy="6858000"/>
          </a:xfrm>
          <a:prstGeom prst="rect">
            <a:avLst/>
          </a:prstGeom>
        </p:spPr>
      </p:pic>
    </p:spTree>
    <p:extLst>
      <p:ext uri="{BB962C8B-B14F-4D97-AF65-F5344CB8AC3E}">
        <p14:creationId xmlns:p14="http://schemas.microsoft.com/office/powerpoint/2010/main" val="372457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Ascii</a:t>
            </a:r>
            <a:r>
              <a:rPr lang="en-US" dirty="0"/>
              <a:t> off-sets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pic>
        <p:nvPicPr>
          <p:cNvPr id="5" name="Picture 4" descr="Screen Shot 2015-12-04 at 11.27.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68" y="1103038"/>
            <a:ext cx="9067800" cy="5727700"/>
          </a:xfrm>
          <a:prstGeom prst="rect">
            <a:avLst/>
          </a:prstGeom>
        </p:spPr>
      </p:pic>
    </p:spTree>
    <p:extLst>
      <p:ext uri="{BB962C8B-B14F-4D97-AF65-F5344CB8AC3E}">
        <p14:creationId xmlns:p14="http://schemas.microsoft.com/office/powerpoint/2010/main" val="986306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838200" y="152400"/>
            <a:ext cx="6629400" cy="715962"/>
          </a:xfrm>
        </p:spPr>
        <p:txBody>
          <a:bodyPr>
            <a:normAutofit fontScale="90000"/>
          </a:bodyPr>
          <a:lstStyle/>
          <a:p>
            <a:r>
              <a:rPr lang="en-US" dirty="0">
                <a:latin typeface="Calibri" charset="0"/>
                <a:ea typeface="ＭＳ Ｐゴシック" charset="0"/>
                <a:cs typeface="ＭＳ Ｐゴシック" charset="0"/>
              </a:rPr>
              <a:t>Numerous possible analysis strategies</a:t>
            </a:r>
          </a:p>
        </p:txBody>
      </p:sp>
      <p:sp>
        <p:nvSpPr>
          <p:cNvPr id="25602" name="Content Placeholder 2"/>
          <p:cNvSpPr>
            <a:spLocks noGrp="1"/>
          </p:cNvSpPr>
          <p:nvPr>
            <p:ph idx="1"/>
          </p:nvPr>
        </p:nvSpPr>
        <p:spPr>
          <a:xfrm>
            <a:off x="152400" y="1524000"/>
            <a:ext cx="4572000" cy="4724400"/>
          </a:xfrm>
        </p:spPr>
        <p:txBody>
          <a:bodyPr>
            <a:normAutofit/>
          </a:bodyPr>
          <a:lstStyle/>
          <a:p>
            <a:r>
              <a:rPr lang="en-US" dirty="0">
                <a:latin typeface="Calibri" charset="0"/>
                <a:ea typeface="ＭＳ Ｐゴシック" charset="0"/>
                <a:cs typeface="ＭＳ Ｐゴシック" charset="0"/>
              </a:rPr>
              <a:t>There is no one </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correct</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 way to analyze RNA-</a:t>
            </a:r>
            <a:r>
              <a:rPr lang="en-US" altLang="ja-JP" dirty="0" err="1">
                <a:latin typeface="Calibri" charset="0"/>
                <a:ea typeface="ＭＳ Ｐゴシック" charset="0"/>
                <a:cs typeface="ＭＳ Ｐゴシック" charset="0"/>
              </a:rPr>
              <a:t>seq</a:t>
            </a:r>
            <a:r>
              <a:rPr lang="en-US" altLang="ja-JP" dirty="0">
                <a:latin typeface="Calibri" charset="0"/>
                <a:ea typeface="ＭＳ Ｐゴシック" charset="0"/>
                <a:cs typeface="ＭＳ Ｐゴシック" charset="0"/>
              </a:rPr>
              <a:t> data </a:t>
            </a:r>
          </a:p>
          <a:p>
            <a:r>
              <a:rPr lang="en-US" dirty="0">
                <a:latin typeface="Calibri" charset="0"/>
                <a:ea typeface="ＭＳ Ｐゴシック" charset="0"/>
                <a:cs typeface="ＭＳ Ｐゴシック" charset="0"/>
              </a:rPr>
              <a:t>Two major branches</a:t>
            </a:r>
          </a:p>
          <a:p>
            <a:pPr lvl="1"/>
            <a:r>
              <a:rPr lang="en-US" dirty="0">
                <a:latin typeface="Calibri" charset="0"/>
                <a:ea typeface="ＭＳ Ｐゴシック" charset="0"/>
                <a:cs typeface="Calibri" charset="0"/>
              </a:rPr>
              <a:t>Direct alignment of reads (spliced or </a:t>
            </a:r>
            <a:r>
              <a:rPr lang="en-US" dirty="0" err="1">
                <a:latin typeface="Calibri" charset="0"/>
                <a:ea typeface="ＭＳ Ｐゴシック" charset="0"/>
                <a:cs typeface="Calibri" charset="0"/>
              </a:rPr>
              <a:t>unspliced</a:t>
            </a:r>
            <a:r>
              <a:rPr lang="en-US" dirty="0">
                <a:latin typeface="Calibri" charset="0"/>
                <a:ea typeface="ＭＳ Ｐゴシック" charset="0"/>
                <a:cs typeface="Calibri" charset="0"/>
              </a:rPr>
              <a:t>) to genome or </a:t>
            </a:r>
            <a:r>
              <a:rPr lang="en-US" dirty="0" err="1">
                <a:latin typeface="Calibri" charset="0"/>
                <a:ea typeface="ＭＳ Ｐゴシック" charset="0"/>
                <a:cs typeface="Calibri" charset="0"/>
              </a:rPr>
              <a:t>transcriptome</a:t>
            </a:r>
            <a:endParaRPr lang="en-US" dirty="0">
              <a:latin typeface="Calibri" charset="0"/>
              <a:ea typeface="ＭＳ Ｐゴシック" charset="0"/>
              <a:cs typeface="Calibri" charset="0"/>
            </a:endParaRPr>
          </a:p>
          <a:p>
            <a:pPr lvl="1"/>
            <a:r>
              <a:rPr lang="en-US" dirty="0">
                <a:latin typeface="Calibri" charset="0"/>
                <a:ea typeface="ＭＳ Ｐゴシック" charset="0"/>
                <a:cs typeface="Calibri" charset="0"/>
              </a:rPr>
              <a:t>Assembly of reads followed by alignment*</a:t>
            </a:r>
          </a:p>
          <a:p>
            <a:endParaRPr lang="en-US" dirty="0">
              <a:latin typeface="Calibri" charset="0"/>
              <a:ea typeface="ＭＳ Ｐゴシック" charset="0"/>
              <a:cs typeface="ＭＳ Ｐゴシック" charset="0"/>
            </a:endParaRPr>
          </a:p>
        </p:txBody>
      </p:sp>
      <p:pic>
        <p:nvPicPr>
          <p:cNvPr id="25603" name="Picture 3" descr="zody.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75" y="1828800"/>
            <a:ext cx="4492625" cy="360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TextBox 4"/>
          <p:cNvSpPr txBox="1">
            <a:spLocks noChangeArrowheads="1"/>
          </p:cNvSpPr>
          <p:nvPr/>
        </p:nvSpPr>
        <p:spPr bwMode="auto">
          <a:xfrm>
            <a:off x="564484" y="6159500"/>
            <a:ext cx="797401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*Assembly is the only option when working with a creature with no genome sequence, </a:t>
            </a:r>
          </a:p>
          <a:p>
            <a:pPr eaLnBrk="1" hangingPunct="1"/>
            <a:r>
              <a:rPr lang="en-US" sz="1600" dirty="0"/>
              <a:t>alignment of </a:t>
            </a:r>
            <a:r>
              <a:rPr lang="en-US" sz="1600" dirty="0" err="1"/>
              <a:t>contigs</a:t>
            </a:r>
            <a:r>
              <a:rPr lang="en-US" sz="1600" dirty="0"/>
              <a:t> may be to ESTs, </a:t>
            </a:r>
            <a:r>
              <a:rPr lang="en-US" sz="1600" dirty="0" err="1"/>
              <a:t>cDNAs</a:t>
            </a:r>
            <a:r>
              <a:rPr lang="en-US" sz="1600" dirty="0"/>
              <a:t> </a:t>
            </a:r>
            <a:r>
              <a:rPr lang="en-US" sz="1600" dirty="0" err="1"/>
              <a:t>etc</a:t>
            </a:r>
            <a:r>
              <a:rPr lang="en-US" sz="1600" dirty="0"/>
              <a:t> </a:t>
            </a:r>
          </a:p>
        </p:txBody>
      </p:sp>
      <p:sp>
        <p:nvSpPr>
          <p:cNvPr id="25605" name="TextBox 5"/>
          <p:cNvSpPr txBox="1">
            <a:spLocks noChangeArrowheads="1"/>
          </p:cNvSpPr>
          <p:nvPr/>
        </p:nvSpPr>
        <p:spPr bwMode="auto">
          <a:xfrm>
            <a:off x="5257800" y="3048000"/>
            <a:ext cx="928688"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800"/>
              <a:t>or transcriptome</a:t>
            </a:r>
          </a:p>
        </p:txBody>
      </p:sp>
      <p:sp>
        <p:nvSpPr>
          <p:cNvPr id="25606" name="TextBox 6"/>
          <p:cNvSpPr txBox="1">
            <a:spLocks noChangeArrowheads="1"/>
          </p:cNvSpPr>
          <p:nvPr/>
        </p:nvSpPr>
        <p:spPr bwMode="auto">
          <a:xfrm>
            <a:off x="5257800" y="5486400"/>
            <a:ext cx="27098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i="1"/>
              <a:t>Image from Haas &amp; Zody, 2010</a:t>
            </a:r>
          </a:p>
        </p:txBody>
      </p:sp>
      <p:sp>
        <p:nvSpPr>
          <p:cNvPr id="2" name="TextBox 1"/>
          <p:cNvSpPr txBox="1"/>
          <p:nvPr/>
        </p:nvSpPr>
        <p:spPr>
          <a:xfrm>
            <a:off x="6705600" y="2209800"/>
            <a:ext cx="954145" cy="369332"/>
          </a:xfrm>
          <a:prstGeom prst="rect">
            <a:avLst/>
          </a:prstGeom>
          <a:noFill/>
        </p:spPr>
        <p:txBody>
          <a:bodyPr wrap="none" rtlCol="0">
            <a:spAutoFit/>
          </a:bodyPr>
          <a:lstStyle/>
          <a:p>
            <a:r>
              <a:rPr lang="en-US" b="1" dirty="0">
                <a:solidFill>
                  <a:srgbClr val="FF0000"/>
                </a:solidFill>
              </a:rPr>
              <a:t>FASTQ</a:t>
            </a:r>
          </a:p>
        </p:txBody>
      </p:sp>
      <p:sp>
        <p:nvSpPr>
          <p:cNvPr id="9" name="TextBox 8"/>
          <p:cNvSpPr txBox="1"/>
          <p:nvPr/>
        </p:nvSpPr>
        <p:spPr>
          <a:xfrm>
            <a:off x="5486400" y="3505200"/>
            <a:ext cx="1287432" cy="369332"/>
          </a:xfrm>
          <a:prstGeom prst="rect">
            <a:avLst/>
          </a:prstGeom>
          <a:noFill/>
        </p:spPr>
        <p:txBody>
          <a:bodyPr wrap="none" rtlCol="0">
            <a:spAutoFit/>
          </a:bodyPr>
          <a:lstStyle/>
          <a:p>
            <a:r>
              <a:rPr lang="en-US" b="1" dirty="0">
                <a:solidFill>
                  <a:srgbClr val="FF0000"/>
                </a:solidFill>
              </a:rPr>
              <a:t>SAM/BAM</a:t>
            </a:r>
          </a:p>
        </p:txBody>
      </p:sp>
    </p:spTree>
    <p:extLst>
      <p:ext uri="{BB962C8B-B14F-4D97-AF65-F5344CB8AC3E}">
        <p14:creationId xmlns:p14="http://schemas.microsoft.com/office/powerpoint/2010/main" val="28844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an annotation file in GFF (General Feature Format) ?</a:t>
            </a:r>
          </a:p>
        </p:txBody>
      </p:sp>
      <p:sp>
        <p:nvSpPr>
          <p:cNvPr id="3" name="Content Placeholder 2"/>
          <p:cNvSpPr>
            <a:spLocks noGrp="1"/>
          </p:cNvSpPr>
          <p:nvPr>
            <p:ph idx="1"/>
          </p:nvPr>
        </p:nvSpPr>
        <p:spPr/>
        <p:txBody>
          <a:bodyPr>
            <a:normAutofit fontScale="85000" lnSpcReduction="20000"/>
          </a:bodyPr>
          <a:lstStyle/>
          <a:p>
            <a:r>
              <a:rPr lang="en-US" dirty="0"/>
              <a:t>The evolution was something like this:</a:t>
            </a:r>
          </a:p>
          <a:p>
            <a:endParaRPr lang="en-US" dirty="0"/>
          </a:p>
          <a:p>
            <a:r>
              <a:rPr lang="en-US" dirty="0"/>
              <a:t>GFF 2 -&gt; GTF -&gt; GFF 3</a:t>
            </a:r>
          </a:p>
          <a:p>
            <a:pPr marL="0" indent="0">
              <a:buNone/>
            </a:pPr>
            <a:r>
              <a:rPr lang="en-US" dirty="0"/>
              <a:t>	conversions: http://</a:t>
            </a:r>
            <a:r>
              <a:rPr lang="en-US" dirty="0" err="1"/>
              <a:t>song.cvs.sourceforge.net</a:t>
            </a:r>
            <a:r>
              <a:rPr lang="en-US" dirty="0"/>
              <a:t>/song/software/scripts/gtf2gff3/</a:t>
            </a:r>
          </a:p>
          <a:p>
            <a:endParaRPr lang="en-US" dirty="0"/>
          </a:p>
          <a:p>
            <a:r>
              <a:rPr lang="en-US" dirty="0"/>
              <a:t>GFF/GTF File Format - Definition and supported options</a:t>
            </a:r>
          </a:p>
          <a:p>
            <a:endParaRPr lang="en-US" dirty="0"/>
          </a:p>
          <a:p>
            <a:r>
              <a:rPr lang="en-US" dirty="0"/>
              <a:t>The GFF (General Feature Format) format consists of one line per feature, each containing 9 columns of data, plus optional track definition lines. The following documentation is based on the Version 2 specifications:</a:t>
            </a:r>
          </a:p>
          <a:p>
            <a:r>
              <a:rPr lang="en-US" dirty="0"/>
              <a:t>http://</a:t>
            </a:r>
            <a:r>
              <a:rPr lang="en-US" dirty="0" err="1"/>
              <a:t>useast.ensembl.org</a:t>
            </a:r>
            <a:r>
              <a:rPr lang="en-US" dirty="0"/>
              <a:t>/info/website/upload/</a:t>
            </a:r>
            <a:r>
              <a:rPr lang="en-US" dirty="0" err="1"/>
              <a:t>gff.html?redirect</a:t>
            </a:r>
            <a:r>
              <a:rPr lang="en-US" dirty="0"/>
              <a:t>=no</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spTree>
    <p:extLst>
      <p:ext uri="{BB962C8B-B14F-4D97-AF65-F5344CB8AC3E}">
        <p14:creationId xmlns:p14="http://schemas.microsoft.com/office/powerpoint/2010/main" val="1385950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an implementation of the S programming language combined with lexical scoping semantics inspired by Scheme.</a:t>
            </a:r>
            <a:r>
              <a:rPr lang="en-US" dirty="0"/>
              <a:t> S was created by John Chambers while at Bell Labs. There are some important differences, but much of the code written for S runs unaltered.</a:t>
            </a:r>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1302604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5" name="Picture 4" descr="Screen Shot 2015-11-17 at 10.1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78880"/>
          </a:xfrm>
          <a:prstGeom prst="rect">
            <a:avLst/>
          </a:prstGeom>
        </p:spPr>
      </p:pic>
    </p:spTree>
    <p:extLst>
      <p:ext uri="{BB962C8B-B14F-4D97-AF65-F5344CB8AC3E}">
        <p14:creationId xmlns:p14="http://schemas.microsoft.com/office/powerpoint/2010/main" val="271598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UCSC Genome Browser</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41</a:t>
            </a:fld>
            <a:endParaRPr lang="en-US"/>
          </a:p>
        </p:txBody>
      </p:sp>
      <p:pic>
        <p:nvPicPr>
          <p:cNvPr id="5" name="Picture 4" descr="Screen Shot 2015-11-17 at 10.0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1295400"/>
            <a:ext cx="7806212" cy="5410200"/>
          </a:xfrm>
          <a:prstGeom prst="rect">
            <a:avLst/>
          </a:prstGeom>
        </p:spPr>
      </p:pic>
    </p:spTree>
    <p:extLst>
      <p:ext uri="{BB962C8B-B14F-4D97-AF65-F5344CB8AC3E}">
        <p14:creationId xmlns:p14="http://schemas.microsoft.com/office/powerpoint/2010/main" val="2226214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42</a:t>
            </a:fld>
            <a:endParaRPr lang="en-US"/>
          </a:p>
        </p:txBody>
      </p:sp>
      <p:pic>
        <p:nvPicPr>
          <p:cNvPr id="5" name="Picture 4" descr="Screen Shot 2015-11-17 at 10.15.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3" y="76200"/>
            <a:ext cx="9198289" cy="6781800"/>
          </a:xfrm>
          <a:prstGeom prst="rect">
            <a:avLst/>
          </a:prstGeom>
        </p:spPr>
      </p:pic>
    </p:spTree>
    <p:extLst>
      <p:ext uri="{BB962C8B-B14F-4D97-AF65-F5344CB8AC3E}">
        <p14:creationId xmlns:p14="http://schemas.microsoft.com/office/powerpoint/2010/main" val="1242326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43</a:t>
            </a:fld>
            <a:endParaRPr lang="en-US"/>
          </a:p>
        </p:txBody>
      </p:sp>
      <p:pic>
        <p:nvPicPr>
          <p:cNvPr id="5" name="Picture 4" descr="Screen Shot 2013-04-30 at 5.5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187325" cy="6858000"/>
          </a:xfrm>
          <a:prstGeom prst="rect">
            <a:avLst/>
          </a:prstGeom>
        </p:spPr>
      </p:pic>
    </p:spTree>
    <p:extLst>
      <p:ext uri="{BB962C8B-B14F-4D97-AF65-F5344CB8AC3E}">
        <p14:creationId xmlns:p14="http://schemas.microsoft.com/office/powerpoint/2010/main" val="305070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count tables: </a:t>
            </a:r>
            <a:r>
              <a:rPr lang="en-US" dirty="0" err="1"/>
              <a:t>HTSeq</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pic>
        <p:nvPicPr>
          <p:cNvPr id="5" name="Picture 4" descr="Screen Shot 2015-11-17 at 2.22.39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106221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4300" y="274638"/>
            <a:ext cx="3733800" cy="5897562"/>
          </a:xfrm>
        </p:spPr>
        <p:txBody>
          <a:bodyPr>
            <a:normAutofit/>
          </a:bodyPr>
          <a:lstStyle/>
          <a:p>
            <a:r>
              <a:rPr lang="en-US" dirty="0" err="1"/>
              <a:t>Illumina</a:t>
            </a:r>
            <a:r>
              <a:rPr lang="en-US" dirty="0"/>
              <a:t> clonal expansion followed by image processing</a:t>
            </a:r>
          </a:p>
        </p:txBody>
      </p:sp>
      <p:pic>
        <p:nvPicPr>
          <p:cNvPr id="5" name="Picture 4" descr="ilmn-step7-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67919" cy="6858000"/>
          </a:xfrm>
          <a:prstGeom prst="rect">
            <a:avLst/>
          </a:prstGeom>
        </p:spPr>
      </p:pic>
    </p:spTree>
    <p:extLst>
      <p:ext uri="{BB962C8B-B14F-4D97-AF65-F5344CB8AC3E}">
        <p14:creationId xmlns:p14="http://schemas.microsoft.com/office/powerpoint/2010/main" val="454167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Pile up sequences to reference genome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5" name="Picture 4" descr="Screen Shot 2015-06-23 at 1.3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0"/>
            <a:ext cx="9144000" cy="5588000"/>
          </a:xfrm>
          <a:prstGeom prst="rect">
            <a:avLst/>
          </a:prstGeom>
        </p:spPr>
      </p:pic>
    </p:spTree>
    <p:extLst>
      <p:ext uri="{BB962C8B-B14F-4D97-AF65-F5344CB8AC3E}">
        <p14:creationId xmlns:p14="http://schemas.microsoft.com/office/powerpoint/2010/main" val="2208537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pic>
        <p:nvPicPr>
          <p:cNvPr id="5" name="Picture 4" descr="nextgeneration-sequencing-format-and-visualization-with-ngsplot-18-63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0" y="-1"/>
            <a:ext cx="9130770" cy="6855233"/>
          </a:xfrm>
          <a:prstGeom prst="rect">
            <a:avLst/>
          </a:prstGeom>
        </p:spPr>
      </p:pic>
    </p:spTree>
    <p:extLst>
      <p:ext uri="{BB962C8B-B14F-4D97-AF65-F5344CB8AC3E}">
        <p14:creationId xmlns:p14="http://schemas.microsoft.com/office/powerpoint/2010/main" val="1056704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 format: what are </a:t>
            </a:r>
            <a:r>
              <a:rPr lang="en-US" dirty="0" err="1"/>
              <a:t>sam</a:t>
            </a:r>
            <a:r>
              <a:rPr lang="en-US" dirty="0"/>
              <a:t>/bam files</a:t>
            </a:r>
            <a:br>
              <a:rPr lang="en-US" dirty="0"/>
            </a:br>
            <a:r>
              <a:rPr lang="en-US" sz="1100" dirty="0"/>
              <a:t>http://</a:t>
            </a:r>
            <a:r>
              <a:rPr lang="en-US" sz="1100" dirty="0" err="1"/>
              <a:t>biobits.org</a:t>
            </a:r>
            <a:r>
              <a:rPr lang="en-US" sz="1100" dirty="0"/>
              <a:t>/</a:t>
            </a:r>
            <a:r>
              <a:rPr lang="en-US" sz="1100" dirty="0" err="1"/>
              <a:t>samtools_primer.html</a:t>
            </a:r>
            <a:endParaRPr lang="en-US" sz="11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pic>
        <p:nvPicPr>
          <p:cNvPr id="5" name="Picture 4" descr="sam_format_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 y="1676400"/>
            <a:ext cx="7912101" cy="5156200"/>
          </a:xfrm>
          <a:prstGeom prst="rect">
            <a:avLst/>
          </a:prstGeom>
        </p:spPr>
      </p:pic>
    </p:spTree>
    <p:extLst>
      <p:ext uri="{BB962C8B-B14F-4D97-AF65-F5344CB8AC3E}">
        <p14:creationId xmlns:p14="http://schemas.microsoft.com/office/powerpoint/2010/main" val="1448066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5" name="Picture 4" descr="Screen Shot 2015-06-23 at 1.2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29538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normAutofit/>
          </a:bodyPr>
          <a:lstStyle/>
          <a:p>
            <a:pPr marL="0" indent="0">
              <a:buNone/>
            </a:pPr>
            <a:endParaRPr lang="en-US" dirty="0"/>
          </a:p>
          <a:p>
            <a:r>
              <a:rPr lang="en-US" dirty="0">
                <a:solidFill>
                  <a:srgbClr val="FF0000"/>
                </a:solidFill>
              </a:rPr>
              <a:t>R is a GNU project.</a:t>
            </a:r>
            <a:r>
              <a:rPr lang="en-US" dirty="0"/>
              <a:t> The source code for the R software environment is written primarily in C, Fortran, and R. R is freely available under the GNU General Public License, and pre-compiled binary versions are provided for various operating systems. R uses a command line interface; there are also several graphical front-ends for it.</a:t>
            </a:r>
          </a:p>
          <a:p>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a:t>
            </a:fld>
            <a:endParaRPr lang="en-US"/>
          </a:p>
        </p:txBody>
      </p:sp>
    </p:spTree>
    <p:extLst>
      <p:ext uri="{BB962C8B-B14F-4D97-AF65-F5344CB8AC3E}">
        <p14:creationId xmlns:p14="http://schemas.microsoft.com/office/powerpoint/2010/main" val="130260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fields: CIGAR score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pic>
        <p:nvPicPr>
          <p:cNvPr id="5" name="Picture 4" descr="Screen Shot 2015-12-04 at 12.29.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 y="1295400"/>
            <a:ext cx="7934300" cy="5562600"/>
          </a:xfrm>
          <a:prstGeom prst="rect">
            <a:avLst/>
          </a:prstGeom>
        </p:spPr>
      </p:pic>
    </p:spTree>
    <p:extLst>
      <p:ext uri="{BB962C8B-B14F-4D97-AF65-F5344CB8AC3E}">
        <p14:creationId xmlns:p14="http://schemas.microsoft.com/office/powerpoint/2010/main" val="35466760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CIGAR score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5" name="Picture 4" descr="Screen Shot 2015-12-04 at 11.5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 y="1219200"/>
            <a:ext cx="9159593" cy="5638800"/>
          </a:xfrm>
          <a:prstGeom prst="rect">
            <a:avLst/>
          </a:prstGeom>
        </p:spPr>
      </p:pic>
    </p:spTree>
    <p:extLst>
      <p:ext uri="{BB962C8B-B14F-4D97-AF65-F5344CB8AC3E}">
        <p14:creationId xmlns:p14="http://schemas.microsoft.com/office/powerpoint/2010/main" val="216768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Read CIGAR score: A soft-clipped sequence is an unmatched fragment in a partially mapped read.</a:t>
            </a:r>
            <a:br>
              <a:rPr lang="en-US" sz="2000" dirty="0"/>
            </a:br>
            <a:endParaRPr lang="en-US" sz="20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52</a:t>
            </a:fld>
            <a:endParaRPr lang="en-US"/>
          </a:p>
        </p:txBody>
      </p:sp>
      <p:pic>
        <p:nvPicPr>
          <p:cNvPr id="3" name="Picture 2" descr="Screen Shot 2015-12-04 at 11.55.4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892"/>
            <a:ext cx="9144000" cy="5684108"/>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Gapped alignment calls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53</a:t>
            </a:fld>
            <a:endParaRPr lang="en-US"/>
          </a:p>
        </p:txBody>
      </p:sp>
      <p:pic>
        <p:nvPicPr>
          <p:cNvPr id="5" name="Picture 4" descr="Screen Shot 2015-12-04 at 12.09.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5103"/>
            <a:ext cx="8001000" cy="5577128"/>
          </a:xfrm>
          <a:prstGeom prst="rect">
            <a:avLst/>
          </a:prstGeom>
        </p:spPr>
      </p:pic>
    </p:spTree>
    <p:extLst>
      <p:ext uri="{BB962C8B-B14F-4D97-AF65-F5344CB8AC3E}">
        <p14:creationId xmlns:p14="http://schemas.microsoft.com/office/powerpoint/2010/main" val="2080518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CIGAR score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54</a:t>
            </a:fld>
            <a:endParaRPr lang="en-US"/>
          </a:p>
        </p:txBody>
      </p:sp>
      <p:pic>
        <p:nvPicPr>
          <p:cNvPr id="3" name="Picture 2" descr="Screen Shot 2015-12-04 at 11.55.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24824" cy="5636983"/>
          </a:xfrm>
          <a:prstGeom prst="rect">
            <a:avLst/>
          </a:prstGeom>
        </p:spPr>
      </p:pic>
    </p:spTree>
    <p:extLst>
      <p:ext uri="{BB962C8B-B14F-4D97-AF65-F5344CB8AC3E}">
        <p14:creationId xmlns:p14="http://schemas.microsoft.com/office/powerpoint/2010/main" val="92499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55</a:t>
            </a:fld>
            <a:endParaRPr lang="en-US"/>
          </a:p>
        </p:txBody>
      </p:sp>
      <p:pic>
        <p:nvPicPr>
          <p:cNvPr id="5" name="Picture 4" descr="slid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0687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numbers: flags to orientation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56</a:t>
            </a:fld>
            <a:endParaRPr lang="en-US"/>
          </a:p>
        </p:txBody>
      </p:sp>
      <p:pic>
        <p:nvPicPr>
          <p:cNvPr id="5" name="Picture 4" descr="sam_flag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057400"/>
            <a:ext cx="7795260" cy="3657600"/>
          </a:xfrm>
          <a:prstGeom prst="rect">
            <a:avLst/>
          </a:prstGeom>
        </p:spPr>
      </p:pic>
    </p:spTree>
    <p:extLst>
      <p:ext uri="{BB962C8B-B14F-4D97-AF65-F5344CB8AC3E}">
        <p14:creationId xmlns:p14="http://schemas.microsoft.com/office/powerpoint/2010/main" val="776869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44450"/>
            <a:ext cx="8839200" cy="1143000"/>
          </a:xfrm>
        </p:spPr>
        <p:txBody>
          <a:bodyPr>
            <a:normAutofit fontScale="90000"/>
          </a:bodyPr>
          <a:lstStyle/>
          <a:p>
            <a:pPr eaLnBrk="1" hangingPunct="1"/>
            <a:r>
              <a:rPr lang="en-US" altLang="ko-KR" dirty="0">
                <a:latin typeface="Calibri" charset="0"/>
                <a:ea typeface="ＭＳ Ｐゴシック" charset="0"/>
                <a:cs typeface="ＭＳ Ｐゴシック" charset="0"/>
              </a:rPr>
              <a:t>RNA sequencing: abundance comparisons</a:t>
            </a:r>
            <a:br>
              <a:rPr lang="en-US" altLang="ko-KR" dirty="0">
                <a:latin typeface="Calibri" charset="0"/>
                <a:ea typeface="ＭＳ Ｐゴシック" charset="0"/>
                <a:cs typeface="ＭＳ Ｐゴシック" charset="0"/>
              </a:rPr>
            </a:br>
            <a:r>
              <a:rPr lang="en-US" altLang="ko-KR" dirty="0">
                <a:latin typeface="Calibri" charset="0"/>
                <a:ea typeface="ＭＳ Ｐゴシック" charset="0"/>
                <a:cs typeface="ＭＳ Ｐゴシック" charset="0"/>
              </a:rPr>
              <a:t>between two or more conditions / phenotypes</a:t>
            </a:r>
          </a:p>
        </p:txBody>
      </p:sp>
      <p:sp>
        <p:nvSpPr>
          <p:cNvPr id="19458" name="Text Box 5"/>
          <p:cNvSpPr txBox="1">
            <a:spLocks noChangeArrowheads="1"/>
          </p:cNvSpPr>
          <p:nvPr/>
        </p:nvSpPr>
        <p:spPr bwMode="auto">
          <a:xfrm>
            <a:off x="165733" y="2997200"/>
            <a:ext cx="143701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2997200"/>
            <a:ext cx="15658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600450" y="1400175"/>
            <a:ext cx="2082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213100"/>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391025"/>
            <a:ext cx="1709738"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506788"/>
            <a:ext cx="18192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6084888" y="5491163"/>
            <a:ext cx="2986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107113" y="1392238"/>
            <a:ext cx="2622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1820863"/>
            <a:ext cx="23495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241300" y="1577975"/>
            <a:ext cx="2727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244725"/>
            <a:ext cx="739775"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69" name="Line 16"/>
          <p:cNvSpPr>
            <a:spLocks noChangeShapeType="1"/>
          </p:cNvSpPr>
          <p:nvPr/>
        </p:nvSpPr>
        <p:spPr bwMode="auto">
          <a:xfrm flipH="1">
            <a:off x="7370763" y="2854325"/>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0" name="Line 17"/>
          <p:cNvSpPr>
            <a:spLocks noChangeShapeType="1"/>
          </p:cNvSpPr>
          <p:nvPr/>
        </p:nvSpPr>
        <p:spPr bwMode="auto">
          <a:xfrm flipH="1">
            <a:off x="6002338" y="5187950"/>
            <a:ext cx="949325" cy="396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1" name="Line 18"/>
          <p:cNvSpPr>
            <a:spLocks noChangeShapeType="1"/>
          </p:cNvSpPr>
          <p:nvPr/>
        </p:nvSpPr>
        <p:spPr bwMode="auto">
          <a:xfrm>
            <a:off x="3097213" y="2460625"/>
            <a:ext cx="4699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058988"/>
            <a:ext cx="987425"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635500"/>
            <a:ext cx="18415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2909888" y="4862513"/>
            <a:ext cx="914400" cy="2111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Text Box 24"/>
          <p:cNvSpPr txBox="1">
            <a:spLocks noChangeArrowheads="1"/>
          </p:cNvSpPr>
          <p:nvPr/>
        </p:nvSpPr>
        <p:spPr bwMode="auto">
          <a:xfrm>
            <a:off x="1193800" y="4249738"/>
            <a:ext cx="18129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1989138"/>
            <a:ext cx="1368425" cy="103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1989138"/>
            <a:ext cx="13700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1815307" y="5607844"/>
            <a:ext cx="4699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9" name="Text Box 8"/>
          <p:cNvSpPr txBox="1">
            <a:spLocks noChangeArrowheads="1"/>
          </p:cNvSpPr>
          <p:nvPr/>
        </p:nvSpPr>
        <p:spPr bwMode="auto">
          <a:xfrm>
            <a:off x="685800" y="5876925"/>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1110840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Compare two samples for abundance differences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58</a:t>
            </a:fld>
            <a:endParaRPr lang="en-US"/>
          </a:p>
        </p:txBody>
      </p:sp>
      <p:pic>
        <p:nvPicPr>
          <p:cNvPr id="5" name="Picture 4" descr="Screen Shot 2015-06-23 at 1.38.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283494"/>
            <a:ext cx="7620000" cy="5536406"/>
          </a:xfrm>
          <a:prstGeom prst="rect">
            <a:avLst/>
          </a:prstGeom>
        </p:spPr>
      </p:pic>
    </p:spTree>
    <p:extLst>
      <p:ext uri="{BB962C8B-B14F-4D97-AF65-F5344CB8AC3E}">
        <p14:creationId xmlns:p14="http://schemas.microsoft.com/office/powerpoint/2010/main" val="1475729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Transcript abundances differ in pile-up</a:t>
            </a:r>
          </a:p>
        </p:txBody>
      </p:sp>
      <p:sp>
        <p:nvSpPr>
          <p:cNvPr id="4" name="Slide Number Placeholder 3"/>
          <p:cNvSpPr>
            <a:spLocks noGrp="1"/>
          </p:cNvSpPr>
          <p:nvPr>
            <p:ph type="sldNum" sz="quarter" idx="12"/>
          </p:nvPr>
        </p:nvSpPr>
        <p:spPr/>
        <p:txBody>
          <a:bodyPr/>
          <a:lstStyle/>
          <a:p>
            <a:fld id="{0235576B-7F3C-4840-ADD7-A9DF1158E3A5}" type="slidenum">
              <a:rPr lang="en-US" smtClean="0"/>
              <a:pPr/>
              <a:t>59</a:t>
            </a:fld>
            <a:endParaRPr lang="en-US"/>
          </a:p>
        </p:txBody>
      </p:sp>
      <p:pic>
        <p:nvPicPr>
          <p:cNvPr id="5" name="Picture 4" descr="oIIdl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114366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2700"/>
            <a:ext cx="7239000" cy="1143000"/>
          </a:xfrm>
        </p:spPr>
        <p:txBody>
          <a:bodyPr>
            <a:normAutofit fontScale="90000"/>
          </a:bodyPr>
          <a:lstStyle/>
          <a:p>
            <a:r>
              <a:rPr lang="en-US" dirty="0"/>
              <a:t>DOWNLOAD R FROM CRAN:</a:t>
            </a:r>
            <a:br>
              <a:rPr lang="en-US" dirty="0"/>
            </a:br>
            <a:r>
              <a:rPr lang="en-US" dirty="0"/>
              <a:t>http://</a:t>
            </a:r>
            <a:r>
              <a:rPr lang="en-US" dirty="0" err="1"/>
              <a:t>cran.r-project.org</a:t>
            </a:r>
            <a:r>
              <a:rPr lang="en-US" dirty="0"/>
              <a:t>/</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6</a:t>
            </a:fld>
            <a:endParaRPr lang="en-US"/>
          </a:p>
        </p:txBody>
      </p:sp>
      <p:pic>
        <p:nvPicPr>
          <p:cNvPr id="5" name="Picture 4" descr="Screen Shot 2015-06-02 at 11.27.1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1"/>
            <a:ext cx="9144000" cy="5626100"/>
          </a:xfrm>
          <a:prstGeom prst="rect">
            <a:avLst/>
          </a:prstGeom>
        </p:spPr>
      </p:pic>
    </p:spTree>
    <p:extLst>
      <p:ext uri="{BB962C8B-B14F-4D97-AF65-F5344CB8AC3E}">
        <p14:creationId xmlns:p14="http://schemas.microsoft.com/office/powerpoint/2010/main" val="1958841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Genes have ‘structure’, solve by mapping</a:t>
            </a:r>
          </a:p>
        </p:txBody>
      </p:sp>
      <p:sp>
        <p:nvSpPr>
          <p:cNvPr id="3" name="Content Placeholder 2"/>
          <p:cNvSpPr>
            <a:spLocks noGrp="1"/>
          </p:cNvSpPr>
          <p:nvPr>
            <p:ph idx="1"/>
          </p:nvPr>
        </p:nvSpPr>
        <p:spPr/>
        <p:txBody>
          <a:bodyPr/>
          <a:lstStyle/>
          <a:p>
            <a:r>
              <a:rPr lang="en-US" dirty="0"/>
              <a:t>This leads to for example analysis of intron-exon structure</a:t>
            </a:r>
          </a:p>
        </p:txBody>
      </p:sp>
    </p:spTree>
    <p:extLst>
      <p:ext uri="{BB962C8B-B14F-4D97-AF65-F5344CB8AC3E}">
        <p14:creationId xmlns:p14="http://schemas.microsoft.com/office/powerpoint/2010/main" val="128726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and transcripts</a:t>
            </a:r>
          </a:p>
        </p:txBody>
      </p:sp>
      <p:pic>
        <p:nvPicPr>
          <p:cNvPr id="4" name="Picture 5" descr="626px-RNA-Seq-alignmen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01003"/>
            <a:ext cx="6629400" cy="5556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9132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447800"/>
            <a:ext cx="2362200" cy="1981200"/>
          </a:xfrm>
        </p:spPr>
        <p:txBody>
          <a:bodyPr>
            <a:normAutofit fontScale="90000"/>
          </a:bodyPr>
          <a:lstStyle/>
          <a:p>
            <a:r>
              <a:rPr lang="en-US" dirty="0" err="1"/>
              <a:t>Currrent</a:t>
            </a:r>
            <a:r>
              <a:rPr lang="en-US" dirty="0"/>
              <a:t> paradigm:</a:t>
            </a:r>
            <a:br>
              <a:rPr lang="en-US" dirty="0"/>
            </a:br>
            <a:br>
              <a:rPr lang="en-US" dirty="0"/>
            </a:br>
            <a:r>
              <a:rPr lang="en-US" dirty="0"/>
              <a:t>“cuff-suit”</a:t>
            </a:r>
          </a:p>
        </p:txBody>
      </p:sp>
      <p:sp>
        <p:nvSpPr>
          <p:cNvPr id="4" name="Slide Number Placeholder 3"/>
          <p:cNvSpPr>
            <a:spLocks noGrp="1"/>
          </p:cNvSpPr>
          <p:nvPr>
            <p:ph type="sldNum" sz="quarter" idx="12"/>
          </p:nvPr>
        </p:nvSpPr>
        <p:spPr/>
        <p:txBody>
          <a:bodyPr/>
          <a:lstStyle/>
          <a:p>
            <a:fld id="{0235576B-7F3C-4840-ADD7-A9DF1158E3A5}" type="slidenum">
              <a:rPr lang="en-US" smtClean="0"/>
              <a:pPr/>
              <a:t>62</a:t>
            </a:fld>
            <a:endParaRPr lang="en-US"/>
          </a:p>
        </p:txBody>
      </p:sp>
      <p:pic>
        <p:nvPicPr>
          <p:cNvPr id="5" name="Picture 4" descr="tuxedo_workfl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4996543" cy="6858000"/>
          </a:xfrm>
          <a:prstGeom prst="rect">
            <a:avLst/>
          </a:prstGeom>
        </p:spPr>
      </p:pic>
    </p:spTree>
    <p:extLst>
      <p:ext uri="{BB962C8B-B14F-4D97-AF65-F5344CB8AC3E}">
        <p14:creationId xmlns:p14="http://schemas.microsoft.com/office/powerpoint/2010/main" val="1584486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152400" y="115888"/>
            <a:ext cx="8839200" cy="1143000"/>
          </a:xfrm>
        </p:spPr>
        <p:txBody>
          <a:bodyPr>
            <a:normAutofit fontScale="90000"/>
          </a:bodyPr>
          <a:lstStyle/>
          <a:p>
            <a:pPr eaLnBrk="1" hangingPunct="1"/>
            <a:r>
              <a:rPr lang="en-US" altLang="ko-KR" dirty="0">
                <a:latin typeface="Calibri" charset="0"/>
                <a:ea typeface="ＭＳ Ｐゴシック" charset="0"/>
                <a:cs typeface="ＭＳ Ｐゴシック" charset="0"/>
              </a:rPr>
              <a:t>Common analysis goals of RNA-</a:t>
            </a:r>
            <a:r>
              <a:rPr lang="en-US" altLang="ko-KR" dirty="0" err="1">
                <a:latin typeface="Calibri" charset="0"/>
                <a:ea typeface="ＭＳ Ｐゴシック" charset="0"/>
                <a:cs typeface="ＭＳ Ｐゴシック" charset="0"/>
              </a:rPr>
              <a:t>Seq</a:t>
            </a:r>
            <a:r>
              <a:rPr lang="en-US" altLang="ko-KR" dirty="0">
                <a:latin typeface="Calibri" charset="0"/>
                <a:ea typeface="ＭＳ Ｐゴシック" charset="0"/>
                <a:cs typeface="ＭＳ Ｐゴシック" charset="0"/>
              </a:rPr>
              <a:t>  analysis </a:t>
            </a:r>
            <a:br>
              <a:rPr lang="en-US" altLang="ko-KR" dirty="0">
                <a:latin typeface="Calibri" charset="0"/>
                <a:ea typeface="ＭＳ Ｐゴシック" charset="0"/>
                <a:cs typeface="ＭＳ Ｐゴシック" charset="0"/>
              </a:rPr>
            </a:br>
            <a:r>
              <a:rPr lang="en-US" altLang="ko-KR" dirty="0">
                <a:latin typeface="Calibri" charset="0"/>
                <a:ea typeface="ＭＳ Ｐゴシック" charset="0"/>
                <a:cs typeface="ＭＳ Ｐゴシック" charset="0"/>
              </a:rPr>
              <a:t>(what can you ask of the data?)</a:t>
            </a:r>
          </a:p>
        </p:txBody>
      </p:sp>
      <p:sp>
        <p:nvSpPr>
          <p:cNvPr id="27650" name="Content Placeholder 6"/>
          <p:cNvSpPr>
            <a:spLocks noGrp="1"/>
          </p:cNvSpPr>
          <p:nvPr>
            <p:ph idx="1"/>
          </p:nvPr>
        </p:nvSpPr>
        <p:spPr>
          <a:xfrm>
            <a:off x="152400" y="1600200"/>
            <a:ext cx="8839200" cy="4648200"/>
          </a:xfrm>
        </p:spPr>
        <p:txBody>
          <a:bodyPr/>
          <a:lstStyle/>
          <a:p>
            <a:r>
              <a:rPr lang="en-US" dirty="0">
                <a:solidFill>
                  <a:srgbClr val="FF0000"/>
                </a:solidFill>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583433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altLang="ko-KR" dirty="0">
                <a:latin typeface="Calibri" charset="0"/>
                <a:ea typeface="ＭＳ Ｐゴシック" charset="0"/>
                <a:cs typeface="ＭＳ Ｐゴシック" charset="0"/>
              </a:rPr>
              <a:t>Back to the demo</a:t>
            </a:r>
          </a:p>
        </p:txBody>
      </p:sp>
      <p:sp>
        <p:nvSpPr>
          <p:cNvPr id="15362" name="Content Placeholder 6"/>
          <p:cNvSpPr>
            <a:spLocks noGrp="1"/>
          </p:cNvSpPr>
          <p:nvPr>
            <p:ph idx="1"/>
          </p:nvPr>
        </p:nvSpPr>
        <p:spPr>
          <a:xfrm>
            <a:off x="152400" y="1600200"/>
            <a:ext cx="8839200" cy="4648200"/>
          </a:xfrm>
        </p:spPr>
        <p:txBody>
          <a:bodyPr/>
          <a:lstStyle/>
          <a:p>
            <a:r>
              <a:rPr lang="en-US" dirty="0">
                <a:latin typeface="Calibri" charset="0"/>
                <a:ea typeface="ＭＳ Ｐゴシック" charset="0"/>
              </a:rPr>
              <a:t>Introduction to RNA sequencing</a:t>
            </a:r>
          </a:p>
          <a:p>
            <a:r>
              <a:rPr lang="en-US" dirty="0">
                <a:latin typeface="Calibri" charset="0"/>
                <a:ea typeface="ＭＳ Ｐゴシック" charset="0"/>
              </a:rPr>
              <a:t>Rationale for RNA sequencing (versus DNA sequencing)</a:t>
            </a:r>
          </a:p>
          <a:p>
            <a:r>
              <a:rPr lang="en-US" dirty="0">
                <a:solidFill>
                  <a:srgbClr val="FF0000"/>
                </a:solidFill>
                <a:latin typeface="Calibri" charset="0"/>
                <a:ea typeface="ＭＳ Ｐゴシック" charset="0"/>
              </a:rPr>
              <a:t>Hands on tutorial</a:t>
            </a:r>
          </a:p>
        </p:txBody>
      </p:sp>
    </p:spTree>
    <p:extLst>
      <p:ext uri="{BB962C8B-B14F-4D97-AF65-F5344CB8AC3E}">
        <p14:creationId xmlns:p14="http://schemas.microsoft.com/office/powerpoint/2010/main" val="4255142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65</a:t>
            </a:fld>
            <a:endParaRPr lang="en-US"/>
          </a:p>
        </p:txBody>
      </p:sp>
      <p:pic>
        <p:nvPicPr>
          <p:cNvPr id="5" name="Picture 4" descr="Screen Shot 2013-04-30 at 5.56.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187325" cy="6858000"/>
          </a:xfrm>
          <a:prstGeom prst="rect">
            <a:avLst/>
          </a:prstGeom>
        </p:spPr>
      </p:pic>
    </p:spTree>
    <p:extLst>
      <p:ext uri="{BB962C8B-B14F-4D97-AF65-F5344CB8AC3E}">
        <p14:creationId xmlns:p14="http://schemas.microsoft.com/office/powerpoint/2010/main" val="551529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Deseq</a:t>
            </a:r>
            <a:r>
              <a:rPr lang="en-US" dirty="0"/>
              <a:t> and DEseq2</a:t>
            </a:r>
          </a:p>
        </p:txBody>
      </p:sp>
      <p:sp>
        <p:nvSpPr>
          <p:cNvPr id="3" name="Content Placeholder 2"/>
          <p:cNvSpPr>
            <a:spLocks noGrp="1"/>
          </p:cNvSpPr>
          <p:nvPr>
            <p:ph idx="1"/>
          </p:nvPr>
        </p:nvSpPr>
        <p:spPr/>
        <p:txBody>
          <a:bodyPr/>
          <a:lstStyle/>
          <a:p>
            <a:r>
              <a:rPr lang="en-US" dirty="0"/>
              <a:t>method based on the negative binomial distribution, with variance and mean linked by local regression</a:t>
            </a:r>
          </a:p>
          <a:p>
            <a:r>
              <a:rPr lang="en-US" dirty="0"/>
              <a:t>DEseq2:</a:t>
            </a:r>
          </a:p>
          <a:p>
            <a:r>
              <a:rPr lang="en-US" dirty="0"/>
              <a:t>No demo scripts available yet:</a:t>
            </a:r>
          </a:p>
          <a:p>
            <a:r>
              <a:rPr lang="en-US" dirty="0">
                <a:hlinkClick r:id="rId2"/>
              </a:rPr>
              <a:t>http://www.bioconductor.org/packages/release/bioc/vignettes/DESeq2/inst/doc/DESeq2.pdf</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66</a:t>
            </a:fld>
            <a:endParaRPr lang="en-US"/>
          </a:p>
        </p:txBody>
      </p:sp>
    </p:spTree>
    <p:extLst>
      <p:ext uri="{BB962C8B-B14F-4D97-AF65-F5344CB8AC3E}">
        <p14:creationId xmlns:p14="http://schemas.microsoft.com/office/powerpoint/2010/main" val="3746545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228600" y="228600"/>
            <a:ext cx="7751760" cy="6089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The empirical frequency distribution of the hybridization signal intensity values for </a:t>
            </a:r>
            <a:r>
              <a:rPr lang="en-GB" sz="1500" b="1" dirty="0" err="1">
                <a:latin typeface="Arial" charset="0"/>
              </a:rPr>
              <a:t>Affymetrix</a:t>
            </a:r>
            <a:r>
              <a:rPr lang="en-GB" sz="1500" b="1" dirty="0">
                <a:latin typeface="Arial" charset="0"/>
              </a:rPr>
              <a:t> microarray hybridization data for normal yeast cell genes/ORFs (</a:t>
            </a:r>
            <a:r>
              <a:rPr lang="en-GB" sz="1500" b="1" dirty="0" err="1">
                <a:latin typeface="Arial" charset="0"/>
              </a:rPr>
              <a:t>Jelinsky</a:t>
            </a:r>
            <a:r>
              <a:rPr lang="en-GB" sz="15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79303"/>
            <a:ext cx="800100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8096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Kuznetsov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52400" y="304800"/>
            <a:ext cx="7980360" cy="5327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295400"/>
            <a:ext cx="767376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971800" y="6400800"/>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Kuznetsov</a:t>
            </a:r>
            <a:r>
              <a:rPr lang="en-GB" sz="1100" b="1" dirty="0">
                <a:latin typeface="Arial" charset="0"/>
              </a:rPr>
              <a:t> V A et al. Genetics 2002;161:1321-1332</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2002 by the Genetics Society of America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69</a:t>
            </a:fld>
            <a:endParaRPr lang="en-US"/>
          </a:p>
        </p:txBody>
      </p:sp>
      <p:pic>
        <p:nvPicPr>
          <p:cNvPr id="3" name="Picture 2" descr="Screen Shot 2014-10-29 at 3.26.13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473700"/>
          </a:xfrm>
          <a:prstGeom prst="rect">
            <a:avLst/>
          </a:prstGeom>
        </p:spPr>
      </p:pic>
    </p:spTree>
    <p:extLst>
      <p:ext uri="{BB962C8B-B14F-4D97-AF65-F5344CB8AC3E}">
        <p14:creationId xmlns:p14="http://schemas.microsoft.com/office/powerpoint/2010/main" val="29682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8058C029-90EB-D949-8BFA-B8EA790B5DAE}" type="slidenum">
              <a:rPr lang="en-US" smtClean="0"/>
              <a:t>7</a:t>
            </a:fld>
            <a:endParaRPr lang="en-US"/>
          </a:p>
        </p:txBody>
      </p:sp>
      <p:pic>
        <p:nvPicPr>
          <p:cNvPr id="5" name="Picture 4" descr="Screen Shot 2015-06-03 at 2.12.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4460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70</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72732"/>
          </a:xfrm>
          <a:prstGeom prst="rect">
            <a:avLst/>
          </a:prstGeom>
        </p:spPr>
      </p:pic>
    </p:spTree>
    <p:extLst>
      <p:ext uri="{BB962C8B-B14F-4D97-AF65-F5344CB8AC3E}">
        <p14:creationId xmlns:p14="http://schemas.microsoft.com/office/powerpoint/2010/main" val="486980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700"/>
            <a:ext cx="7543800" cy="1155700"/>
          </a:xfrm>
        </p:spPr>
        <p:txBody>
          <a:bodyPr>
            <a:noAutofit/>
          </a:bodyPr>
          <a:lstStyle/>
          <a:p>
            <a:r>
              <a:rPr lang="en-US" sz="2400" dirty="0"/>
              <a:t>Empirical (black dots) and fitted (red lines) dispersion values plotted against the mean of the </a:t>
            </a:r>
            <a:r>
              <a:rPr lang="en-US" sz="2400" dirty="0" err="1"/>
              <a:t>normalised</a:t>
            </a:r>
            <a:r>
              <a:rPr lang="en-US" sz="2400" dirty="0"/>
              <a:t> counts.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71</a:t>
            </a:fld>
            <a:endParaRPr lang="en-US"/>
          </a:p>
        </p:txBody>
      </p:sp>
      <p:pic>
        <p:nvPicPr>
          <p:cNvPr id="5" name="Picture 4" descr="Screen Shot 2014-02-26 at 12.52.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 y="1219200"/>
            <a:ext cx="9143999" cy="5613400"/>
          </a:xfrm>
          <a:prstGeom prst="rect">
            <a:avLst/>
          </a:prstGeom>
        </p:spPr>
      </p:pic>
    </p:spTree>
    <p:extLst>
      <p:ext uri="{BB962C8B-B14F-4D97-AF65-F5344CB8AC3E}">
        <p14:creationId xmlns:p14="http://schemas.microsoft.com/office/powerpoint/2010/main" val="684505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543800" cy="914400"/>
          </a:xfrm>
        </p:spPr>
        <p:txBody>
          <a:bodyPr>
            <a:normAutofit/>
          </a:bodyPr>
          <a:lstStyle/>
          <a:p>
            <a:r>
              <a:rPr lang="en-US" sz="2400" dirty="0"/>
              <a:t>Plot of </a:t>
            </a:r>
            <a:r>
              <a:rPr lang="en-US" sz="2400" dirty="0" err="1"/>
              <a:t>normalised</a:t>
            </a:r>
            <a:r>
              <a:rPr lang="en-US" sz="2400" dirty="0"/>
              <a:t> mean versus log2 fold change for the contrast untreated versus treated.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72</a:t>
            </a:fld>
            <a:endParaRPr lang="en-US"/>
          </a:p>
        </p:txBody>
      </p:sp>
      <p:pic>
        <p:nvPicPr>
          <p:cNvPr id="5" name="Picture 4" descr="Screen Shot 2014-02-26 at 12.5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281304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Histogram of p-values from the call to </a:t>
            </a:r>
            <a:r>
              <a:rPr lang="en-US" dirty="0" err="1"/>
              <a:t>nbinomTest</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73</a:t>
            </a:fld>
            <a:endParaRPr lang="en-US"/>
          </a:p>
        </p:txBody>
      </p:sp>
      <p:pic>
        <p:nvPicPr>
          <p:cNvPr id="5" name="Picture 4" descr="Screen Shot 2014-02-26 at 12.59.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7480819" cy="3632452"/>
          </a:xfrm>
          <a:prstGeom prst="rect">
            <a:avLst/>
          </a:prstGeom>
        </p:spPr>
      </p:pic>
    </p:spTree>
    <p:extLst>
      <p:ext uri="{BB962C8B-B14F-4D97-AF65-F5344CB8AC3E}">
        <p14:creationId xmlns:p14="http://schemas.microsoft.com/office/powerpoint/2010/main" val="1500553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7543800" cy="914400"/>
          </a:xfrm>
        </p:spPr>
        <p:txBody>
          <a:bodyPr>
            <a:normAutofit fontScale="90000"/>
          </a:bodyPr>
          <a:lstStyle/>
          <a:p>
            <a:r>
              <a:rPr lang="en-US" dirty="0" err="1"/>
              <a:t>MvA</a:t>
            </a:r>
            <a:r>
              <a:rPr lang="en-US" dirty="0"/>
              <a:t> plot for the contrast“treated”</a:t>
            </a:r>
            <a:r>
              <a:rPr lang="en-US" dirty="0" err="1"/>
              <a:t>vs</a:t>
            </a:r>
            <a:r>
              <a:rPr lang="en-US" dirty="0"/>
              <a:t>.“untreated”, using two treated and only one untreated sample.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74</a:t>
            </a:fld>
            <a:endParaRPr lang="en-US"/>
          </a:p>
        </p:txBody>
      </p:sp>
      <p:pic>
        <p:nvPicPr>
          <p:cNvPr id="5" name="Picture 4" descr="Screen Shot 2014-02-26 at 12.56.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2057400"/>
            <a:ext cx="7887247" cy="4000778"/>
          </a:xfrm>
          <a:prstGeom prst="rect">
            <a:avLst/>
          </a:prstGeom>
        </p:spPr>
      </p:pic>
    </p:spTree>
    <p:extLst>
      <p:ext uri="{BB962C8B-B14F-4D97-AF65-F5344CB8AC3E}">
        <p14:creationId xmlns:p14="http://schemas.microsoft.com/office/powerpoint/2010/main" val="2268403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Heatmaps</a:t>
            </a:r>
            <a:r>
              <a:rPr lang="en-US" dirty="0"/>
              <a:t> showing the expression data of the 30 most highly expressed genes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75</a:t>
            </a:fld>
            <a:endParaRPr lang="en-US"/>
          </a:p>
        </p:txBody>
      </p:sp>
      <p:pic>
        <p:nvPicPr>
          <p:cNvPr id="5" name="Picture 4" descr="Screen Shot 2014-02-26 at 1.13.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9144000" cy="5562600"/>
          </a:xfrm>
          <a:prstGeom prst="rect">
            <a:avLst/>
          </a:prstGeom>
        </p:spPr>
      </p:pic>
    </p:spTree>
    <p:extLst>
      <p:ext uri="{BB962C8B-B14F-4D97-AF65-F5344CB8AC3E}">
        <p14:creationId xmlns:p14="http://schemas.microsoft.com/office/powerpoint/2010/main" val="2321670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543800" cy="914400"/>
          </a:xfrm>
        </p:spPr>
        <p:txBody>
          <a:bodyPr>
            <a:noAutofit/>
          </a:bodyPr>
          <a:lstStyle/>
          <a:p>
            <a:pPr>
              <a:spcBef>
                <a:spcPts val="0"/>
              </a:spcBef>
              <a:defRPr/>
            </a:pPr>
            <a:r>
              <a:rPr lang="en-US" sz="2000" dirty="0" err="1"/>
              <a:t>Heatmap</a:t>
            </a:r>
            <a:r>
              <a:rPr lang="en-US" sz="2000" dirty="0"/>
              <a:t> showing the Euclidean distances between the samples as calculated from the variance </a:t>
            </a:r>
            <a:r>
              <a:rPr lang="en-US" sz="2000" dirty="0" err="1"/>
              <a:t>stabilising</a:t>
            </a:r>
            <a:r>
              <a:rPr lang="en-US" sz="2000" dirty="0"/>
              <a:t> transformation of the count data.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76</a:t>
            </a:fld>
            <a:endParaRPr lang="en-US"/>
          </a:p>
        </p:txBody>
      </p:sp>
      <p:pic>
        <p:nvPicPr>
          <p:cNvPr id="5" name="Picture 4" descr="Screen Shot 2014-02-26 at 1.14.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664200"/>
          </a:xfrm>
          <a:prstGeom prst="rect">
            <a:avLst/>
          </a:prstGeom>
        </p:spPr>
      </p:pic>
    </p:spTree>
    <p:extLst>
      <p:ext uri="{BB962C8B-B14F-4D97-AF65-F5344CB8AC3E}">
        <p14:creationId xmlns:p14="http://schemas.microsoft.com/office/powerpoint/2010/main" val="11657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6096000" cy="536448"/>
          </a:xfrm>
        </p:spPr>
        <p:txBody>
          <a:bodyPr>
            <a:normAutofit/>
          </a:bodyPr>
          <a:lstStyle/>
          <a:p>
            <a:r>
              <a:rPr lang="en-US" sz="2000" dirty="0"/>
              <a:t>Biological effects of condition and </a:t>
            </a:r>
            <a:r>
              <a:rPr lang="en-US" sz="2000" dirty="0" err="1"/>
              <a:t>libType</a:t>
            </a:r>
            <a:endParaRPr lang="en-US" sz="2000"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77</a:t>
            </a:fld>
            <a:endParaRPr lang="en-US"/>
          </a:p>
        </p:txBody>
      </p:sp>
      <p:pic>
        <p:nvPicPr>
          <p:cNvPr id="5" name="Picture 4" descr="Screen Shot 2014-02-26 at 1.16.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7531623" cy="5524500"/>
          </a:xfrm>
          <a:prstGeom prst="rect">
            <a:avLst/>
          </a:prstGeom>
        </p:spPr>
      </p:pic>
    </p:spTree>
    <p:extLst>
      <p:ext uri="{BB962C8B-B14F-4D97-AF65-F5344CB8AC3E}">
        <p14:creationId xmlns:p14="http://schemas.microsoft.com/office/powerpoint/2010/main" val="2174995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7543800" cy="914400"/>
          </a:xfrm>
        </p:spPr>
        <p:txBody>
          <a:bodyPr>
            <a:normAutofit fontScale="90000"/>
          </a:bodyPr>
          <a:lstStyle/>
          <a:p>
            <a:r>
              <a:rPr lang="en-US" dirty="0"/>
              <a:t> Mean expression versus log2 fold change plot. Significant hits (at </a:t>
            </a:r>
            <a:r>
              <a:rPr lang="en-US" dirty="0" err="1"/>
              <a:t>padj</a:t>
            </a:r>
            <a:r>
              <a:rPr lang="en-US" dirty="0"/>
              <a:t>&lt;0.1) are </a:t>
            </a:r>
            <a:r>
              <a:rPr lang="en-US" dirty="0" err="1"/>
              <a:t>coloured</a:t>
            </a:r>
            <a:r>
              <a:rPr lang="en-US" dirty="0"/>
              <a:t> in red.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78</a:t>
            </a:fld>
            <a:endParaRPr lang="en-US"/>
          </a:p>
        </p:txBody>
      </p:sp>
      <p:pic>
        <p:nvPicPr>
          <p:cNvPr id="5" name="Picture 4" descr="Screen Shot 2014-02-26 at 12.27.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6807672" cy="5258165"/>
          </a:xfrm>
          <a:prstGeom prst="rect">
            <a:avLst/>
          </a:prstGeom>
        </p:spPr>
      </p:pic>
    </p:spTree>
    <p:extLst>
      <p:ext uri="{BB962C8B-B14F-4D97-AF65-F5344CB8AC3E}">
        <p14:creationId xmlns:p14="http://schemas.microsoft.com/office/powerpoint/2010/main" val="1442986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543800" cy="914400"/>
          </a:xfrm>
        </p:spPr>
        <p:txBody>
          <a:bodyPr>
            <a:normAutofit fontScale="90000"/>
          </a:bodyPr>
          <a:lstStyle/>
          <a:p>
            <a:r>
              <a:rPr lang="en-US" dirty="0"/>
              <a:t>Per-gene dispersion estimates (shown by points) and the fitted mean- dispersion function (red line).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79</a:t>
            </a:fld>
            <a:endParaRPr lang="en-US"/>
          </a:p>
        </p:txBody>
      </p:sp>
      <p:pic>
        <p:nvPicPr>
          <p:cNvPr id="5" name="Picture 4" descr="Screen Shot 2014-02-26 at 12.24.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7442717" cy="5270866"/>
          </a:xfrm>
          <a:prstGeom prst="rect">
            <a:avLst/>
          </a:prstGeom>
        </p:spPr>
      </p:pic>
    </p:spTree>
    <p:extLst>
      <p:ext uri="{BB962C8B-B14F-4D97-AF65-F5344CB8AC3E}">
        <p14:creationId xmlns:p14="http://schemas.microsoft.com/office/powerpoint/2010/main" val="342471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What is R</a:t>
            </a:r>
          </a:p>
          <a:p>
            <a:r>
              <a:rPr lang="en-US" dirty="0">
                <a:solidFill>
                  <a:srgbClr val="FF0000"/>
                </a:solidFill>
              </a:rPr>
              <a:t>What is </a:t>
            </a:r>
            <a:r>
              <a:rPr lang="en-US" dirty="0" err="1">
                <a:solidFill>
                  <a:srgbClr val="FF0000"/>
                </a:solidFill>
              </a:rPr>
              <a:t>Bioconductor</a:t>
            </a:r>
            <a:endParaRPr lang="en-US" dirty="0">
              <a:solidFill>
                <a:srgbClr val="FF0000"/>
              </a:solidFill>
            </a:endParaRPr>
          </a:p>
          <a:p>
            <a:r>
              <a:rPr lang="en-US" dirty="0"/>
              <a:t>What is </a:t>
            </a:r>
            <a:r>
              <a:rPr lang="en-US" dirty="0" err="1"/>
              <a:t>RNAseq</a:t>
            </a: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spTree>
    <p:extLst>
      <p:ext uri="{BB962C8B-B14F-4D97-AF65-F5344CB8AC3E}">
        <p14:creationId xmlns:p14="http://schemas.microsoft.com/office/powerpoint/2010/main" val="23744131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exon usage</a:t>
            </a:r>
          </a:p>
        </p:txBody>
      </p:sp>
      <p:sp>
        <p:nvSpPr>
          <p:cNvPr id="3" name="Content Placeholder 2"/>
          <p:cNvSpPr>
            <a:spLocks noGrp="1"/>
          </p:cNvSpPr>
          <p:nvPr>
            <p:ph idx="1"/>
          </p:nvPr>
        </p:nvSpPr>
        <p:spPr/>
        <p:txBody>
          <a:bodyPr/>
          <a:lstStyle/>
          <a:p>
            <a:r>
              <a:rPr lang="en-US" dirty="0"/>
              <a:t>Detecting spliced isoform usage by exon-level expression analysis</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80</a:t>
            </a:fld>
            <a:endParaRPr lang="en-US"/>
          </a:p>
        </p:txBody>
      </p:sp>
    </p:spTree>
    <p:extLst>
      <p:ext uri="{BB962C8B-B14F-4D97-AF65-F5344CB8AC3E}">
        <p14:creationId xmlns:p14="http://schemas.microsoft.com/office/powerpoint/2010/main" val="2502713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9248C02-72B7-3749-8899-7F91E51F2208}" type="slidenum">
              <a:rPr lang="en-US" smtClean="0"/>
              <a:t>81</a:t>
            </a:fld>
            <a:endParaRPr lang="en-US" dirty="0"/>
          </a:p>
        </p:txBody>
      </p:sp>
      <p:sp>
        <p:nvSpPr>
          <p:cNvPr id="8" name="Title 1"/>
          <p:cNvSpPr txBox="1">
            <a:spLocks/>
          </p:cNvSpPr>
          <p:nvPr/>
        </p:nvSpPr>
        <p:spPr>
          <a:xfrm>
            <a:off x="10118" y="0"/>
            <a:ext cx="9133882" cy="69175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kern="0" dirty="0" err="1">
                <a:solidFill>
                  <a:srgbClr val="990099"/>
                </a:solidFill>
                <a:latin typeface="Monaco"/>
                <a:cs typeface="Monaco"/>
              </a:rPr>
              <a:t>pasilla</a:t>
            </a:r>
            <a:r>
              <a:rPr lang="en-US" b="1" kern="0" dirty="0">
                <a:solidFill>
                  <a:srgbClr val="990099"/>
                </a:solidFill>
              </a:rPr>
              <a:t> data</a:t>
            </a:r>
            <a:endParaRPr lang="en-US" sz="3600" b="1" kern="0" dirty="0">
              <a:solidFill>
                <a:srgbClr val="990099"/>
              </a:solidFill>
            </a:endParaRPr>
          </a:p>
        </p:txBody>
      </p:sp>
      <p:sp>
        <p:nvSpPr>
          <p:cNvPr id="77" name="Title 1"/>
          <p:cNvSpPr txBox="1">
            <a:spLocks/>
          </p:cNvSpPr>
          <p:nvPr/>
        </p:nvSpPr>
        <p:spPr>
          <a:xfrm>
            <a:off x="168285" y="1143000"/>
            <a:ext cx="8962006" cy="217847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dirty="0"/>
              <a:t>The splicing factor </a:t>
            </a:r>
            <a:r>
              <a:rPr lang="en-US" sz="2800" dirty="0" err="1"/>
              <a:t>pasilla</a:t>
            </a:r>
            <a:r>
              <a:rPr lang="en-US" sz="2800" dirty="0"/>
              <a:t> (NOVA1 and NOVA2 </a:t>
            </a:r>
            <a:r>
              <a:rPr lang="en-US" sz="2800" dirty="0" err="1"/>
              <a:t>ortholog</a:t>
            </a:r>
            <a:r>
              <a:rPr lang="en-US" sz="2800" dirty="0"/>
              <a:t>) was knocked-down </a:t>
            </a:r>
          </a:p>
          <a:p>
            <a:pPr algn="l"/>
            <a:r>
              <a:rPr lang="en-US" sz="2800" dirty="0"/>
              <a:t>in </a:t>
            </a:r>
            <a:r>
              <a:rPr lang="en-US" sz="2800" i="1" dirty="0"/>
              <a:t>Drosophila </a:t>
            </a:r>
          </a:p>
          <a:p>
            <a:pPr algn="l"/>
            <a:r>
              <a:rPr lang="en-US" sz="2800" dirty="0"/>
              <a:t>cell cultures.</a:t>
            </a:r>
          </a:p>
        </p:txBody>
      </p:sp>
      <p:pic>
        <p:nvPicPr>
          <p:cNvPr id="14" name="Picture 2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27806" y="1981200"/>
            <a:ext cx="5452791"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189628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splicing</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82</a:t>
            </a:fld>
            <a:endParaRPr lang="en-US"/>
          </a:p>
        </p:txBody>
      </p:sp>
      <p:pic>
        <p:nvPicPr>
          <p:cNvPr id="5" name="Picture 4" descr="Screen Shot 2014-02-25 at 11.49.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819400"/>
            <a:ext cx="5118455" cy="2946605"/>
          </a:xfrm>
          <a:prstGeom prst="rect">
            <a:avLst/>
          </a:prstGeom>
        </p:spPr>
      </p:pic>
    </p:spTree>
    <p:extLst>
      <p:ext uri="{BB962C8B-B14F-4D97-AF65-F5344CB8AC3E}">
        <p14:creationId xmlns:p14="http://schemas.microsoft.com/office/powerpoint/2010/main" val="7476329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543800" cy="914400"/>
          </a:xfrm>
        </p:spPr>
        <p:txBody>
          <a:bodyPr>
            <a:noAutofit/>
          </a:bodyPr>
          <a:lstStyle/>
          <a:p>
            <a:pPr>
              <a:spcBef>
                <a:spcPts val="0"/>
              </a:spcBef>
              <a:defRPr/>
            </a:pPr>
            <a:r>
              <a:rPr lang="en-US" sz="2400" dirty="0"/>
              <a:t>expression estimates from a call to </a:t>
            </a:r>
            <a:r>
              <a:rPr lang="en-US" sz="2400" dirty="0" err="1"/>
              <a:t>testForDEU</a:t>
            </a:r>
            <a:r>
              <a:rPr lang="en-US" sz="2400" dirty="0"/>
              <a:t>. Shown in red is the exon that showed significant differential exon usage.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83</a:t>
            </a:fld>
            <a:endParaRPr lang="en-US"/>
          </a:p>
        </p:txBody>
      </p:sp>
      <p:pic>
        <p:nvPicPr>
          <p:cNvPr id="5" name="Picture 4" descr="Screen Shot 2014-02-26 at 12.30.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727700"/>
          </a:xfrm>
          <a:prstGeom prst="rect">
            <a:avLst/>
          </a:prstGeom>
        </p:spPr>
      </p:pic>
    </p:spTree>
    <p:extLst>
      <p:ext uri="{BB962C8B-B14F-4D97-AF65-F5344CB8AC3E}">
        <p14:creationId xmlns:p14="http://schemas.microsoft.com/office/powerpoint/2010/main" val="3835661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543800" cy="914400"/>
          </a:xfrm>
        </p:spPr>
        <p:txBody>
          <a:bodyPr>
            <a:normAutofit fontScale="90000"/>
          </a:bodyPr>
          <a:lstStyle/>
          <a:p>
            <a:r>
              <a:rPr lang="en-US" dirty="0"/>
              <a:t>Normalized counts. As in previous Figure, with normalized count values of each exon in each of the samples.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84</a:t>
            </a:fld>
            <a:endParaRPr lang="en-US"/>
          </a:p>
        </p:txBody>
      </p:sp>
      <p:pic>
        <p:nvPicPr>
          <p:cNvPr id="5" name="Picture 4" descr="Screen Shot 2014-02-26 at 12.38.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821009"/>
          </a:xfrm>
          <a:prstGeom prst="rect">
            <a:avLst/>
          </a:prstGeom>
        </p:spPr>
      </p:pic>
    </p:spTree>
    <p:extLst>
      <p:ext uri="{BB962C8B-B14F-4D97-AF65-F5344CB8AC3E}">
        <p14:creationId xmlns:p14="http://schemas.microsoft.com/office/powerpoint/2010/main" val="1704137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estimated effects, but after subtraction of overall changes in gene expression.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85</a:t>
            </a:fld>
            <a:endParaRPr lang="en-US"/>
          </a:p>
        </p:txBody>
      </p:sp>
      <p:pic>
        <p:nvPicPr>
          <p:cNvPr id="5" name="Picture 4" descr="Screen Shot 2014-02-26 at 12.43.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5638800"/>
          </a:xfrm>
          <a:prstGeom prst="rect">
            <a:avLst/>
          </a:prstGeom>
        </p:spPr>
      </p:pic>
    </p:spTree>
    <p:extLst>
      <p:ext uri="{BB962C8B-B14F-4D97-AF65-F5344CB8AC3E}">
        <p14:creationId xmlns:p14="http://schemas.microsoft.com/office/powerpoint/2010/main" val="35303751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Dependence of dispersion on the mean</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86</a:t>
            </a:fld>
            <a:endParaRPr lang="en-US"/>
          </a:p>
        </p:txBody>
      </p:sp>
      <p:pic>
        <p:nvPicPr>
          <p:cNvPr id="5" name="Picture 4" descr="Screen Shot 2014-02-25 at 11.54.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905000"/>
            <a:ext cx="5334370" cy="4381804"/>
          </a:xfrm>
          <a:prstGeom prst="rect">
            <a:avLst/>
          </a:prstGeom>
        </p:spPr>
      </p:pic>
    </p:spTree>
    <p:extLst>
      <p:ext uri="{BB962C8B-B14F-4D97-AF65-F5344CB8AC3E}">
        <p14:creationId xmlns:p14="http://schemas.microsoft.com/office/powerpoint/2010/main" val="3991382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87</a:t>
            </a:fld>
            <a:endParaRPr lang="en-US"/>
          </a:p>
        </p:txBody>
      </p:sp>
      <p:pic>
        <p:nvPicPr>
          <p:cNvPr id="5" name="Picture 4" descr="Screen Shot 2014-02-26 at 12.01.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77200" cy="6858000"/>
          </a:xfrm>
          <a:prstGeom prst="rect">
            <a:avLst/>
          </a:prstGeom>
        </p:spPr>
      </p:pic>
    </p:spTree>
    <p:extLst>
      <p:ext uri="{BB962C8B-B14F-4D97-AF65-F5344CB8AC3E}">
        <p14:creationId xmlns:p14="http://schemas.microsoft.com/office/powerpoint/2010/main" val="1341473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Distributions of Fold changes of exon usage</a:t>
            </a:r>
          </a:p>
        </p:txBody>
      </p:sp>
      <p:sp>
        <p:nvSpPr>
          <p:cNvPr id="4" name="Slide Number Placeholder 3"/>
          <p:cNvSpPr>
            <a:spLocks noGrp="1"/>
          </p:cNvSpPr>
          <p:nvPr>
            <p:ph type="sldNum" sz="quarter" idx="12"/>
          </p:nvPr>
        </p:nvSpPr>
        <p:spPr/>
        <p:txBody>
          <a:bodyPr/>
          <a:lstStyle/>
          <a:p>
            <a:fld id="{0235576B-7F3C-4840-ADD7-A9DF1158E3A5}" type="slidenum">
              <a:rPr lang="en-US" smtClean="0"/>
              <a:pPr/>
              <a:t>88</a:t>
            </a:fld>
            <a:endParaRPr lang="en-US"/>
          </a:p>
        </p:txBody>
      </p:sp>
      <p:pic>
        <p:nvPicPr>
          <p:cNvPr id="5" name="Picture 4" descr="Screen Shot 2014-02-26 at 12.06.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9" y="1600200"/>
            <a:ext cx="5787863" cy="5118424"/>
          </a:xfrm>
          <a:prstGeom prst="rect">
            <a:avLst/>
          </a:prstGeom>
        </p:spPr>
      </p:pic>
    </p:spTree>
    <p:extLst>
      <p:ext uri="{BB962C8B-B14F-4D97-AF65-F5344CB8AC3E}">
        <p14:creationId xmlns:p14="http://schemas.microsoft.com/office/powerpoint/2010/main" val="3562049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89</a:t>
            </a:fld>
            <a:endParaRPr lang="en-US"/>
          </a:p>
        </p:txBody>
      </p:sp>
      <p:pic>
        <p:nvPicPr>
          <p:cNvPr id="5" name="Picture 4" descr="Screen Shot 2014-02-26 at 12.11.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0"/>
            <a:ext cx="7074391" cy="6769570"/>
          </a:xfrm>
          <a:prstGeom prst="rect">
            <a:avLst/>
          </a:prstGeom>
        </p:spPr>
      </p:pic>
    </p:spTree>
    <p:extLst>
      <p:ext uri="{BB962C8B-B14F-4D97-AF65-F5344CB8AC3E}">
        <p14:creationId xmlns:p14="http://schemas.microsoft.com/office/powerpoint/2010/main" val="626805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endParaRPr lang="en-US" dirty="0"/>
          </a:p>
        </p:txBody>
      </p:sp>
      <p:sp>
        <p:nvSpPr>
          <p:cNvPr id="3" name="Content Placeholder 2"/>
          <p:cNvSpPr>
            <a:spLocks noGrp="1"/>
          </p:cNvSpPr>
          <p:nvPr>
            <p:ph idx="1"/>
          </p:nvPr>
        </p:nvSpPr>
        <p:spPr/>
        <p:txBody>
          <a:bodyPr/>
          <a:lstStyle/>
          <a:p>
            <a:r>
              <a:rPr lang="en-US" dirty="0"/>
              <a:t>https://</a:t>
            </a:r>
            <a:r>
              <a:rPr lang="en-US" dirty="0" err="1"/>
              <a:t>www.rstudio.com</a:t>
            </a:r>
            <a:r>
              <a:rPr lang="en-US" dirty="0"/>
              <a:t>/products/</a:t>
            </a:r>
            <a:r>
              <a:rPr lang="en-US" dirty="0" err="1"/>
              <a:t>rstudio</a:t>
            </a:r>
            <a:r>
              <a:rPr lang="en-US" dirty="0"/>
              <a:t>/download/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pic>
        <p:nvPicPr>
          <p:cNvPr id="5" name="Picture 4" descr="Screen Shot 2015-12-02 at 11.2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00049"/>
            <a:ext cx="6807200" cy="4557951"/>
          </a:xfrm>
          <a:prstGeom prst="rect">
            <a:avLst/>
          </a:prstGeom>
        </p:spPr>
      </p:pic>
    </p:spTree>
    <p:extLst>
      <p:ext uri="{BB962C8B-B14F-4D97-AF65-F5344CB8AC3E}">
        <p14:creationId xmlns:p14="http://schemas.microsoft.com/office/powerpoint/2010/main" val="26680939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152400" y="44450"/>
            <a:ext cx="8839200" cy="1143000"/>
          </a:xfrm>
        </p:spPr>
        <p:txBody>
          <a:bodyPr>
            <a:normAutofit fontScale="90000"/>
          </a:bodyPr>
          <a:lstStyle/>
          <a:p>
            <a:pPr eaLnBrk="1" hangingPunct="1"/>
            <a:r>
              <a:rPr lang="en-US" altLang="ko-KR" dirty="0">
                <a:latin typeface="Calibri" charset="0"/>
                <a:ea typeface="ＭＳ Ｐゴシック" charset="0"/>
                <a:cs typeface="ＭＳ Ｐゴシック" charset="0"/>
              </a:rPr>
              <a:t>RNA sequencing: abundance comparisons</a:t>
            </a:r>
            <a:br>
              <a:rPr lang="en-US" altLang="ko-KR" dirty="0">
                <a:latin typeface="Calibri" charset="0"/>
                <a:ea typeface="ＭＳ Ｐゴシック" charset="0"/>
                <a:cs typeface="ＭＳ Ｐゴシック" charset="0"/>
              </a:rPr>
            </a:br>
            <a:r>
              <a:rPr lang="en-US" altLang="ko-KR" dirty="0">
                <a:latin typeface="Calibri" charset="0"/>
                <a:ea typeface="ＭＳ Ｐゴシック" charset="0"/>
                <a:cs typeface="ＭＳ Ｐゴシック" charset="0"/>
              </a:rPr>
              <a:t>between two or more conditions / phenotypes</a:t>
            </a:r>
          </a:p>
        </p:txBody>
      </p:sp>
      <p:sp>
        <p:nvSpPr>
          <p:cNvPr id="19458" name="Text Box 5"/>
          <p:cNvSpPr txBox="1">
            <a:spLocks noChangeArrowheads="1"/>
          </p:cNvSpPr>
          <p:nvPr/>
        </p:nvSpPr>
        <p:spPr bwMode="auto">
          <a:xfrm>
            <a:off x="165733" y="2997200"/>
            <a:ext cx="143701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1</a:t>
            </a:r>
          </a:p>
          <a:p>
            <a:pPr algn="ctr" eaLnBrk="1" hangingPunct="1"/>
            <a:r>
              <a:rPr lang="en-US" sz="1600" dirty="0">
                <a:latin typeface="Calibri" charset="0"/>
                <a:cs typeface="Calibri" charset="0"/>
              </a:rPr>
              <a:t>(normal tissue)</a:t>
            </a:r>
          </a:p>
        </p:txBody>
      </p:sp>
      <p:sp>
        <p:nvSpPr>
          <p:cNvPr id="19459" name="Text Box 6"/>
          <p:cNvSpPr txBox="1">
            <a:spLocks noChangeArrowheads="1"/>
          </p:cNvSpPr>
          <p:nvPr/>
        </p:nvSpPr>
        <p:spPr bwMode="auto">
          <a:xfrm>
            <a:off x="1472913" y="2997200"/>
            <a:ext cx="1565853"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dirty="0">
                <a:latin typeface="Calibri" charset="0"/>
                <a:cs typeface="Calibri" charset="0"/>
              </a:rPr>
              <a:t>Condition 2</a:t>
            </a:r>
          </a:p>
          <a:p>
            <a:pPr algn="ctr" eaLnBrk="1" hangingPunct="1"/>
            <a:r>
              <a:rPr lang="en-US" sz="1600" dirty="0">
                <a:latin typeface="Calibri" charset="0"/>
                <a:cs typeface="Calibri" charset="0"/>
              </a:rPr>
              <a:t>(diseased tissue)</a:t>
            </a:r>
          </a:p>
        </p:txBody>
      </p:sp>
      <p:sp>
        <p:nvSpPr>
          <p:cNvPr id="19460" name="Text Box 7"/>
          <p:cNvSpPr txBox="1">
            <a:spLocks noChangeArrowheads="1"/>
          </p:cNvSpPr>
          <p:nvPr/>
        </p:nvSpPr>
        <p:spPr bwMode="auto">
          <a:xfrm>
            <a:off x="3600450" y="1400175"/>
            <a:ext cx="2082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Isolate RNAs</a:t>
            </a:r>
          </a:p>
        </p:txBody>
      </p:sp>
      <p:sp>
        <p:nvSpPr>
          <p:cNvPr id="19461" name="Text Box 8"/>
          <p:cNvSpPr txBox="1">
            <a:spLocks noChangeArrowheads="1"/>
          </p:cNvSpPr>
          <p:nvPr/>
        </p:nvSpPr>
        <p:spPr bwMode="auto">
          <a:xfrm>
            <a:off x="6162675" y="3213100"/>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7153275" y="4391025"/>
            <a:ext cx="1709738" cy="966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6497638" y="3506788"/>
            <a:ext cx="1819275"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6084888" y="5491163"/>
            <a:ext cx="29860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a:latin typeface="Calibri" charset="0"/>
                <a:cs typeface="Calibri" charset="0"/>
              </a:rPr>
              <a:t>100s of millions of paired reads</a:t>
            </a:r>
          </a:p>
          <a:p>
            <a:pPr eaLnBrk="1" hangingPunct="1"/>
            <a:r>
              <a:rPr lang="en-US" sz="1600" b="1">
                <a:latin typeface="Calibri" charset="0"/>
                <a:cs typeface="Calibri" charset="0"/>
              </a:rPr>
              <a:t>10s of billions bases of sequence</a:t>
            </a:r>
          </a:p>
        </p:txBody>
      </p:sp>
      <p:sp>
        <p:nvSpPr>
          <p:cNvPr id="19465" name="Text Box 12"/>
          <p:cNvSpPr txBox="1">
            <a:spLocks noChangeArrowheads="1"/>
          </p:cNvSpPr>
          <p:nvPr/>
        </p:nvSpPr>
        <p:spPr bwMode="auto">
          <a:xfrm>
            <a:off x="6107113" y="1392238"/>
            <a:ext cx="26225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Generate cDNA,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4888" y="1820863"/>
            <a:ext cx="2349500" cy="113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241300" y="1577975"/>
            <a:ext cx="2727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Samples of interest</a:t>
            </a:r>
          </a:p>
        </p:txBody>
      </p:sp>
      <p:sp>
        <p:nvSpPr>
          <p:cNvPr id="19468" name="Line 15"/>
          <p:cNvSpPr>
            <a:spLocks noChangeShapeType="1"/>
          </p:cNvSpPr>
          <p:nvPr/>
        </p:nvSpPr>
        <p:spPr bwMode="auto">
          <a:xfrm>
            <a:off x="6034088" y="2244725"/>
            <a:ext cx="739775"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69" name="Line 16"/>
          <p:cNvSpPr>
            <a:spLocks noChangeShapeType="1"/>
          </p:cNvSpPr>
          <p:nvPr/>
        </p:nvSpPr>
        <p:spPr bwMode="auto">
          <a:xfrm flipH="1">
            <a:off x="7370763" y="2854325"/>
            <a:ext cx="1587" cy="3921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0" name="Line 17"/>
          <p:cNvSpPr>
            <a:spLocks noChangeShapeType="1"/>
          </p:cNvSpPr>
          <p:nvPr/>
        </p:nvSpPr>
        <p:spPr bwMode="auto">
          <a:xfrm flipH="1">
            <a:off x="6002338" y="5187950"/>
            <a:ext cx="949325" cy="396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1" name="Line 18"/>
          <p:cNvSpPr>
            <a:spLocks noChangeShapeType="1"/>
          </p:cNvSpPr>
          <p:nvPr/>
        </p:nvSpPr>
        <p:spPr bwMode="auto">
          <a:xfrm>
            <a:off x="3097213" y="2460625"/>
            <a:ext cx="469900" cy="158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6425" y="2058988"/>
            <a:ext cx="987425"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7163" y="4635500"/>
            <a:ext cx="18415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2909888" y="4862513"/>
            <a:ext cx="914400" cy="2111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Text Box 24"/>
          <p:cNvSpPr txBox="1">
            <a:spLocks noChangeArrowheads="1"/>
          </p:cNvSpPr>
          <p:nvPr/>
        </p:nvSpPr>
        <p:spPr bwMode="auto">
          <a:xfrm>
            <a:off x="1193800" y="4249738"/>
            <a:ext cx="1812925"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Map to genome, transcriptome,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9250" y="1989138"/>
            <a:ext cx="1368425" cy="1030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179388" y="1989138"/>
            <a:ext cx="1370012"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1815307" y="5607844"/>
            <a:ext cx="469900"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9" name="Text Box 8"/>
          <p:cNvSpPr txBox="1">
            <a:spLocks noChangeArrowheads="1"/>
          </p:cNvSpPr>
          <p:nvPr/>
        </p:nvSpPr>
        <p:spPr bwMode="auto">
          <a:xfrm>
            <a:off x="685800" y="5876925"/>
            <a:ext cx="28067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b="1">
                <a:latin typeface="Calibri" charset="0"/>
                <a:cs typeface="Calibri" charset="0"/>
              </a:rPr>
              <a:t>Downstream analysis</a:t>
            </a:r>
          </a:p>
        </p:txBody>
      </p:sp>
    </p:spTree>
    <p:extLst>
      <p:ext uri="{BB962C8B-B14F-4D97-AF65-F5344CB8AC3E}">
        <p14:creationId xmlns:p14="http://schemas.microsoft.com/office/powerpoint/2010/main" val="2293131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91</a:t>
            </a:fld>
            <a:endParaRPr lang="en-US"/>
          </a:p>
        </p:txBody>
      </p:sp>
      <p:pic>
        <p:nvPicPr>
          <p:cNvPr id="5" name="Picture 4" descr="Screen Shot 2015-06-10 at 9.5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8000"/>
          </a:xfrm>
          <a:prstGeom prst="rect">
            <a:avLst/>
          </a:prstGeom>
        </p:spPr>
      </p:pic>
    </p:spTree>
    <p:extLst>
      <p:ext uri="{BB962C8B-B14F-4D97-AF65-F5344CB8AC3E}">
        <p14:creationId xmlns:p14="http://schemas.microsoft.com/office/powerpoint/2010/main" val="2424874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92</a:t>
            </a:fld>
            <a:endParaRPr lang="en-US"/>
          </a:p>
        </p:txBody>
      </p:sp>
      <p:pic>
        <p:nvPicPr>
          <p:cNvPr id="3" name="Picture 2" descr="Screen Shot 2015-06-08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3882" cy="6934200"/>
          </a:xfrm>
          <a:prstGeom prst="rect">
            <a:avLst/>
          </a:prstGeom>
        </p:spPr>
      </p:pic>
    </p:spTree>
    <p:extLst>
      <p:ext uri="{BB962C8B-B14F-4D97-AF65-F5344CB8AC3E}">
        <p14:creationId xmlns:p14="http://schemas.microsoft.com/office/powerpoint/2010/main" val="1029300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93</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6858000"/>
          </a:xfrm>
          <a:prstGeom prst="rect">
            <a:avLst/>
          </a:prstGeom>
        </p:spPr>
      </p:pic>
    </p:spTree>
    <p:extLst>
      <p:ext uri="{BB962C8B-B14F-4D97-AF65-F5344CB8AC3E}">
        <p14:creationId xmlns:p14="http://schemas.microsoft.com/office/powerpoint/2010/main" val="1504601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94</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01000" cy="6858000"/>
          </a:xfrm>
          <a:prstGeom prst="rect">
            <a:avLst/>
          </a:prstGeom>
        </p:spPr>
      </p:pic>
    </p:spTree>
    <p:extLst>
      <p:ext uri="{BB962C8B-B14F-4D97-AF65-F5344CB8AC3E}">
        <p14:creationId xmlns:p14="http://schemas.microsoft.com/office/powerpoint/2010/main" val="620187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 best </a:t>
            </a:r>
            <a:r>
              <a:rPr lang="en-US" dirty="0" err="1"/>
              <a:t>softwares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95</a:t>
            </a:fld>
            <a:endParaRPr lang="en-US"/>
          </a:p>
        </p:txBody>
      </p:sp>
      <p:sp>
        <p:nvSpPr>
          <p:cNvPr id="6" name="Title 1"/>
          <p:cNvSpPr txBox="1">
            <a:spLocks/>
          </p:cNvSpPr>
          <p:nvPr/>
        </p:nvSpPr>
        <p:spPr>
          <a:xfrm>
            <a:off x="152400" y="1828800"/>
            <a:ext cx="7543800" cy="914400"/>
          </a:xfrm>
          <a:prstGeom prst="rect">
            <a:avLst/>
          </a:prstGeom>
        </p:spPr>
        <p:txBody>
          <a:bodyPr vert="horz" lIns="0" rIns="0" bIns="0" anchor="b">
            <a:normAutofit fontScale="92500" lnSpcReduction="10000"/>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r>
              <a:rPr lang="en-US" dirty="0"/>
              <a:t>http://</a:t>
            </a:r>
            <a:r>
              <a:rPr lang="en-US" dirty="0" err="1"/>
              <a:t>arxiv.org</a:t>
            </a:r>
            <a:r>
              <a:rPr lang="en-US" dirty="0"/>
              <a:t>/ftp/</a:t>
            </a:r>
            <a:r>
              <a:rPr lang="en-US" dirty="0" err="1"/>
              <a:t>arxiv</a:t>
            </a:r>
            <a:r>
              <a:rPr lang="en-US" dirty="0"/>
              <a:t>/papers/1505/1505.02017.pdf</a:t>
            </a:r>
          </a:p>
        </p:txBody>
      </p:sp>
    </p:spTree>
    <p:extLst>
      <p:ext uri="{BB962C8B-B14F-4D97-AF65-F5344CB8AC3E}">
        <p14:creationId xmlns:p14="http://schemas.microsoft.com/office/powerpoint/2010/main" val="2134510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96</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724621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2800" y="979303"/>
            <a:ext cx="628272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432801"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2845146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4161" y="6286260"/>
            <a:ext cx="1916640" cy="39748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40" y="2623955"/>
            <a:ext cx="7804800" cy="160288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Paul L. Auer, and R. W. Doerge Genetics 2010;185:405-416</a:t>
            </a:r>
          </a:p>
        </p:txBody>
      </p:sp>
      <p:sp>
        <p:nvSpPr>
          <p:cNvPr id="3077" name="Text Box 5"/>
          <p:cNvSpPr txBox="1">
            <a:spLocks noChangeArrowheads="1"/>
          </p:cNvSpPr>
          <p:nvPr/>
        </p:nvSpPr>
        <p:spPr bwMode="auto">
          <a:xfrm>
            <a:off x="97920" y="6531087"/>
            <a:ext cx="4930560"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Copyright © 2010 by the Genetics Society of America</a:t>
            </a:r>
          </a:p>
        </p:txBody>
      </p:sp>
    </p:spTree>
    <p:extLst>
      <p:ext uri="{BB962C8B-B14F-4D97-AF65-F5344CB8AC3E}">
        <p14:creationId xmlns:p14="http://schemas.microsoft.com/office/powerpoint/2010/main" val="9865892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99</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 y="0"/>
            <a:ext cx="9134079" cy="6858000"/>
          </a:xfrm>
          <a:prstGeom prst="rect">
            <a:avLst/>
          </a:prstGeom>
        </p:spPr>
      </p:pic>
    </p:spTree>
    <p:extLst>
      <p:ext uri="{BB962C8B-B14F-4D97-AF65-F5344CB8AC3E}">
        <p14:creationId xmlns:p14="http://schemas.microsoft.com/office/powerpoint/2010/main" val="40805084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E384F2AFE7FD4B908B837B344DB0E2" ma:contentTypeVersion="6" ma:contentTypeDescription="Create a new document." ma:contentTypeScope="" ma:versionID="61277ff05f2cd659d45899a0c4ba566a">
  <xsd:schema xmlns:xsd="http://www.w3.org/2001/XMLSchema" xmlns:xs="http://www.w3.org/2001/XMLSchema" xmlns:p="http://schemas.microsoft.com/office/2006/metadata/properties" xmlns:ns1="http://schemas.microsoft.com/sharepoint/v3" targetNamespace="http://schemas.microsoft.com/office/2006/metadata/properties" ma:root="true" ma:fieldsID="0fcae872f4e0eac2cb12737aa2966f66"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NIAIDTopic" minOccurs="0"/>
                <xsd:element ref="ns1:NIAIDDocType" minOccurs="0"/>
                <xsd:element ref="ns1:NIAIDCommunicationsSub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internalName="PublishingStartDate">
      <xsd:simpleType>
        <xsd:restriction base="dms:Unknown"/>
      </xsd:simpleType>
    </xsd:element>
    <xsd:element name="PublishingExpirationDate" ma:index="9" nillable="true" ma:displayName="Scheduling End Date" ma:description="" ma:internalName="PublishingExpirationDate">
      <xsd:simpleType>
        <xsd:restriction base="dms:Unknown"/>
      </xsd:simpleType>
    </xsd:element>
    <xsd:element name="NIAIDTopic" ma:index="11" nillable="true" ma:displayName="NIAID Topic" ma:format="Dropdown" ma:internalName="NIAIDTopic">
      <xsd:complexType>
        <xsd:complexContent>
          <xsd:extension base="dms:MultiChoice">
            <xsd:sequence>
              <xsd:element name="Value" maxOccurs="unbounded" minOccurs="0" nillable="true">
                <xsd:simpleType>
                  <xsd:restriction base="dms:Choice">
                    <xsd:enumeration value="Acquisitions"/>
                    <xsd:enumeration value="Budget"/>
                    <xsd:enumeration value="Business Services"/>
                    <xsd:enumeration value="Clinical, Laboratory, and Science Research Resources"/>
                    <xsd:enumeration value="Communications and Publications Assistance"/>
                    <xsd:enumeration value="Ethics"/>
                    <xsd:enumeration value="Grants and Funding Management"/>
                    <xsd:enumeration value="Human Resources"/>
                    <xsd:enumeration value="Information Technology Services"/>
                    <xsd:enumeration value="Legislative, Public, and Media Relations"/>
                    <xsd:enumeration value="Meetings, Events, and Calendars"/>
                    <xsd:enumeration value="Postdoctoral Fellows"/>
                    <xsd:enumeration value="Property Management"/>
                    <xsd:enumeration value="Records Management"/>
                    <xsd:enumeration value="Space Management"/>
                    <xsd:enumeration value="Strategic Planning, Policy, and Evaluation"/>
                    <xsd:enumeration value="Technology Transfer"/>
                    <xsd:enumeration value="Training and Professional Development"/>
                    <xsd:enumeration value="Travel"/>
                  </xsd:restriction>
                </xsd:simpleType>
              </xsd:element>
            </xsd:sequence>
          </xsd:extension>
        </xsd:complexContent>
      </xsd:complexType>
    </xsd:element>
    <xsd:element name="NIAIDDocType" ma:index="12" nillable="true" ma:displayName="NIAID Document Type" ma:internalName="NIAIDDocType">
      <xsd:complexType>
        <xsd:complexContent>
          <xsd:extension base="dms:MultiChoice">
            <xsd:sequence>
              <xsd:element name="Value" maxOccurs="unbounded" minOccurs="0" nillable="true">
                <xsd:simpleType>
                  <xsd:restriction base="dms:Choice">
                    <xsd:enumeration value="Announcements"/>
                    <xsd:enumeration value="Approvals"/>
                    <xsd:enumeration value="Blogs"/>
                    <xsd:enumeration value="Calendars and Schedules"/>
                    <xsd:enumeration value="Chapters, Sections, Modules, Units"/>
                    <xsd:enumeration value="Checklists"/>
                    <xsd:enumeration value="Codes and Classifications"/>
                    <xsd:enumeration value="Collaboration Sites"/>
                    <xsd:enumeration value="Computational Software"/>
                    <xsd:enumeration value="Computer Databases and Applications"/>
                    <xsd:enumeration value="Delegation of Authority"/>
                    <xsd:enumeration value="Dictionaries, Glossaries, and Thesauri"/>
                    <xsd:enumeration value="Directories"/>
                    <xsd:enumeration value="Flip Cards"/>
                    <xsd:enumeration value="Forms"/>
                    <xsd:enumeration value="Frequently Asked Questions"/>
                    <xsd:enumeration value="Graphics"/>
                    <xsd:enumeration value="Guidelines"/>
                    <xsd:enumeration value="Guides, Handbooks, and Manuals"/>
                    <xsd:enumeration value="Illustrations"/>
                    <xsd:enumeration value="Issue Lists"/>
                    <xsd:enumeration value="Logs (Documents)"/>
                    <xsd:enumeration value="Meeting Agendas"/>
                    <xsd:enumeration value="Memos"/>
                    <xsd:enumeration value="Minutes"/>
                    <xsd:enumeration value="Newsletters"/>
                    <xsd:enumeration value="Online Training"/>
                    <xsd:enumeration value="Organizational Charts"/>
                    <xsd:enumeration value="Outlines (Documents)"/>
                    <xsd:enumeration value="Overview/Description"/>
                    <xsd:enumeration value="Photographs"/>
                    <xsd:enumeration value="Policies"/>
                    <xsd:enumeration value="Project Overview"/>
                    <xsd:enumeration value="Question/Answer Format"/>
                    <xsd:enumeration value="Reports"/>
                    <xsd:enumeration value="Routing Slips"/>
                    <xsd:enumeration value="Samples and Templates"/>
                    <xsd:enumeration value="Speeches and Presentations"/>
                    <xsd:enumeration value="Standard Operating Procedures"/>
                    <xsd:enumeration value="Strategic Plans"/>
                    <xsd:enumeration value="Tables"/>
                    <xsd:enumeration value="Training Materials"/>
                    <xsd:enumeration value="Wikis"/>
                  </xsd:restriction>
                </xsd:simpleType>
              </xsd:element>
            </xsd:sequence>
          </xsd:extension>
        </xsd:complexContent>
      </xsd:complexType>
    </xsd:element>
    <xsd:element name="NIAIDCommunicationsSubTopic" ma:index="13" nillable="true" ma:displayName="Communications Sub-Topic" ma:format="Dropdown" ma:internalName="NIAIDCommunicationsSubTopic">
      <xsd:complexType>
        <xsd:complexContent>
          <xsd:extension base="dms:MultiChoice">
            <xsd:sequence>
              <xsd:element name="Value" maxOccurs="unbounded" minOccurs="0" nillable="true">
                <xsd:simpleType>
                  <xsd:restriction base="dms:Choice">
                    <xsd:enumeration value="General Publishing Guides and Services"/>
                    <xsd:enumeration value="Graphics and Audio Visual"/>
                    <xsd:enumeration value="NIAID Internal Communications"/>
                    <xsd:enumeration value="Publications"/>
                    <xsd:enumeration value="Web Site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NIAIDDocType xmlns="http://schemas.microsoft.com/sharepoint/v3"/>
    <NIAIDCommunicationsSubTopic xmlns="http://schemas.microsoft.com/sharepoint/v3"/>
    <NIAIDTopic xmlns="http://schemas.microsoft.com/sharepoint/v3"/>
  </documentManagement>
</p:properties>
</file>

<file path=customXml/itemProps1.xml><?xml version="1.0" encoding="utf-8"?>
<ds:datastoreItem xmlns:ds="http://schemas.openxmlformats.org/officeDocument/2006/customXml" ds:itemID="{29C1DB12-B65B-4C1F-9694-121E2CE85563}">
  <ds:schemaRefs>
    <ds:schemaRef ds:uri="http://schemas.microsoft.com/sharepoint/v3/contenttype/forms"/>
  </ds:schemaRefs>
</ds:datastoreItem>
</file>

<file path=customXml/itemProps2.xml><?xml version="1.0" encoding="utf-8"?>
<ds:datastoreItem xmlns:ds="http://schemas.openxmlformats.org/officeDocument/2006/customXml" ds:itemID="{C8D8334C-06DA-4EAF-B439-BB0EF10D27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F38145-5439-43FA-B7C8-87F78316D140}">
  <ds:schemaRefs>
    <ds:schemaRef ds:uri="http://purl.org/dc/terms/"/>
    <ds:schemaRef ds:uri="http://schemas.microsoft.com/office/infopath/2007/PartnerControls"/>
    <ds:schemaRef ds:uri="http://www.w3.org/XML/1998/namespace"/>
    <ds:schemaRef ds:uri="http://purl.org/dc/dcmitype/"/>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Facet</Template>
  <TotalTime>56899</TotalTime>
  <Words>4635</Words>
  <Application>Microsoft Office PowerPoint</Application>
  <PresentationFormat>On-screen Show (4:3)</PresentationFormat>
  <Paragraphs>434</Paragraphs>
  <Slides>113</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113</vt:i4>
      </vt:variant>
    </vt:vector>
  </HeadingPairs>
  <TitlesOfParts>
    <vt:vector size="124" baseType="lpstr">
      <vt:lpstr>ＭＳ Ｐゴシック</vt:lpstr>
      <vt:lpstr>Arial</vt:lpstr>
      <vt:lpstr>Calibri</vt:lpstr>
      <vt:lpstr>Monaco</vt:lpstr>
      <vt:lpstr>msgothic</vt:lpstr>
      <vt:lpstr>华文新魏</vt:lpstr>
      <vt:lpstr>Times New Roman</vt:lpstr>
      <vt:lpstr>Trebuchet MS</vt:lpstr>
      <vt:lpstr>Wingdings</vt:lpstr>
      <vt:lpstr>Wingdings 3</vt:lpstr>
      <vt:lpstr>Facet</vt:lpstr>
      <vt:lpstr>PowerPoint Presentation</vt:lpstr>
      <vt:lpstr>Topics</vt:lpstr>
      <vt:lpstr>What is R</vt:lpstr>
      <vt:lpstr>What is R</vt:lpstr>
      <vt:lpstr>What is R</vt:lpstr>
      <vt:lpstr>DOWNLOAD R FROM CRAN: http://cran.r-project.org/</vt:lpstr>
      <vt:lpstr>PowerPoint Presentation</vt:lpstr>
      <vt:lpstr>Topics</vt:lpstr>
      <vt:lpstr>Rstudio</vt:lpstr>
      <vt:lpstr>Rstudio https://www.rstudio.com/products/rstudio/download/</vt:lpstr>
      <vt:lpstr>What is bioconductor</vt:lpstr>
      <vt:lpstr>Topics</vt:lpstr>
      <vt:lpstr>What is RNAseq</vt:lpstr>
      <vt:lpstr>What is RNAseq Whole Transcriptome Shotgun Sequencing hints to phenotypes</vt:lpstr>
      <vt:lpstr>What is RNAseq</vt:lpstr>
      <vt:lpstr>PowerPoint Presentation</vt:lpstr>
      <vt:lpstr>Insert size</vt:lpstr>
      <vt:lpstr>Sequencing by synthesis</vt:lpstr>
      <vt:lpstr>Topics</vt:lpstr>
      <vt:lpstr>Different kinds of objects in R</vt:lpstr>
      <vt:lpstr>PowerPoint Presentation</vt:lpstr>
      <vt:lpstr>PowerPoint Presentation</vt:lpstr>
      <vt:lpstr>A data frame is used for storing data tables. It is a list of vectors of equal length. </vt:lpstr>
      <vt:lpstr>Combine list of data frames into single data frame, add column with list index: list of vectors of equal length. </vt:lpstr>
      <vt:lpstr>Methods: software carpentry: http://swcarpentry.github.io/r-novice-inflammation/01-starting-with-data.html</vt:lpstr>
      <vt:lpstr>Current working directory cwd</vt:lpstr>
      <vt:lpstr>Topics</vt:lpstr>
      <vt:lpstr>PowerPoint Presentation</vt:lpstr>
      <vt:lpstr>Sequencing by synthesis</vt:lpstr>
      <vt:lpstr>FASTQ read with 50nt in Illumina format (ASCII_BASE=33). There are always four lines per read. </vt:lpstr>
      <vt:lpstr>Information in ID line</vt:lpstr>
      <vt:lpstr>Information in quality line</vt:lpstr>
      <vt:lpstr>PowerPoint Presentation</vt:lpstr>
      <vt:lpstr>Paired end: read 1 in one fastq file</vt:lpstr>
      <vt:lpstr>Paired end: read 2 in another fastq file</vt:lpstr>
      <vt:lpstr>PowerPoint Presentation</vt:lpstr>
      <vt:lpstr>Ascii off-sets</vt:lpstr>
      <vt:lpstr>Numerous possible analysis strategies</vt:lpstr>
      <vt:lpstr>What is an annotation file in GFF (General Feature Format) ?</vt:lpstr>
      <vt:lpstr>PowerPoint Presentation</vt:lpstr>
      <vt:lpstr>UCSC Genome Browser</vt:lpstr>
      <vt:lpstr>PowerPoint Presentation</vt:lpstr>
      <vt:lpstr>PowerPoint Presentation</vt:lpstr>
      <vt:lpstr>Alternative to count tables: HTSeq</vt:lpstr>
      <vt:lpstr>Illumina clonal expansion followed by image processing</vt:lpstr>
      <vt:lpstr>Pile up sequences to reference genome</vt:lpstr>
      <vt:lpstr>PowerPoint Presentation</vt:lpstr>
      <vt:lpstr>SAM format: what are sam/bam files http://biobits.org/samtools_primer.html</vt:lpstr>
      <vt:lpstr>PowerPoint Presentation</vt:lpstr>
      <vt:lpstr>Meaning of fields: CIGAR score</vt:lpstr>
      <vt:lpstr>Read CIGAR score</vt:lpstr>
      <vt:lpstr>Read CIGAR score: A soft-clipped sequence is an unmatched fragment in a partially mapped read. </vt:lpstr>
      <vt:lpstr>Gapped alignment calls</vt:lpstr>
      <vt:lpstr>Read CIGAR score</vt:lpstr>
      <vt:lpstr>PowerPoint Presentation</vt:lpstr>
      <vt:lpstr>Binary numbers: flags to orientation</vt:lpstr>
      <vt:lpstr>RNA sequencing: abundance comparisons between two or more conditions / phenotypes</vt:lpstr>
      <vt:lpstr>Compare two samples for abundance differences</vt:lpstr>
      <vt:lpstr>Transcript abundances differ in pile-up</vt:lpstr>
      <vt:lpstr>Genes have ‘structure’, solve by mapping</vt:lpstr>
      <vt:lpstr>Genes and transcripts</vt:lpstr>
      <vt:lpstr>Currrent paradigm:  “cuff-suit”</vt:lpstr>
      <vt:lpstr>Common analysis goals of RNA-Seq  analysis  (what can you ask of the data?)</vt:lpstr>
      <vt:lpstr>Back to the demo</vt:lpstr>
      <vt:lpstr>PowerPoint Presentation</vt:lpstr>
      <vt:lpstr>Deseq and DEseq2</vt:lpstr>
      <vt:lpstr>PowerPoint Presentation</vt:lpstr>
      <vt:lpstr>PowerPoint Presentation</vt:lpstr>
      <vt:lpstr>PowerPoint Presentation</vt:lpstr>
      <vt:lpstr>PowerPoint Presentation</vt:lpstr>
      <vt:lpstr>Empirical (black dots) and fitted (red lines) dispersion values plotted against the mean of the normalised counts. </vt:lpstr>
      <vt:lpstr>Plot of normalised mean versus log2 fold change for the contrast untreated versus treated. </vt:lpstr>
      <vt:lpstr>Histogram of p-values from the call to nbinomTest. </vt:lpstr>
      <vt:lpstr>MvA plot for the contrast“treated”vs.“untreated”, using two treated and only one untreated sample. </vt:lpstr>
      <vt:lpstr>Heatmaps showing the expression data of the 30 most highly expressed genes </vt:lpstr>
      <vt:lpstr>Heatmap showing the Euclidean distances between the samples as calculated from the variance stabilising transformation of the count data. </vt:lpstr>
      <vt:lpstr>Biological effects of condition and libType</vt:lpstr>
      <vt:lpstr> Mean expression versus log2 fold change plot. Significant hits (at padj&lt;0.1) are coloured in red. </vt:lpstr>
      <vt:lpstr>Per-gene dispersion estimates (shown by points) and the fitted mean- dispersion function (red line). </vt:lpstr>
      <vt:lpstr>Differential exon usage</vt:lpstr>
      <vt:lpstr>PowerPoint Presentation</vt:lpstr>
      <vt:lpstr>Types of splicing</vt:lpstr>
      <vt:lpstr>expression estimates from a call to testForDEU. Shown in red is the exon that showed significant differential exon usage. </vt:lpstr>
      <vt:lpstr>Normalized counts. As in previous Figure, with normalized count values of each exon in each of the samples. </vt:lpstr>
      <vt:lpstr>estimated effects, but after subtraction of overall changes in gene expression. </vt:lpstr>
      <vt:lpstr>Dependence of dispersion on the mean</vt:lpstr>
      <vt:lpstr>PowerPoint Presentation</vt:lpstr>
      <vt:lpstr>Distributions of Fold changes of exon usage</vt:lpstr>
      <vt:lpstr>PowerPoint Presentation</vt:lpstr>
      <vt:lpstr>RNA sequencing: abundance comparisons between two or more conditions / phenotypes</vt:lpstr>
      <vt:lpstr>PowerPoint Presentation</vt:lpstr>
      <vt:lpstr>PowerPoint Presentation</vt:lpstr>
      <vt:lpstr>PowerPoint Presentation</vt:lpstr>
      <vt:lpstr>PowerPoint Presentation</vt:lpstr>
      <vt:lpstr>Experimental design: best softwares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RNA-Seq workflow, gene-level exploratory analysis and differential expression</vt:lpstr>
      <vt:lpstr>PowerPoint Presentation</vt:lpstr>
      <vt:lpstr>Outline</vt:lpstr>
      <vt:lpstr>About bioconductor</vt:lpstr>
      <vt:lpstr>http://www.nature.com/nprot/journal/v8/n9/pdf/nprot.2013.099.pdf</vt:lpstr>
      <vt:lpstr>PowerPoint Presentation</vt:lpstr>
      <vt:lpstr>Downloads / tutorial</vt:lpstr>
      <vt:lpstr>The End</vt:lpstr>
    </vt:vector>
  </TitlesOfParts>
  <Company>NIAID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NIAID Branded Power Point Template</dc:title>
  <dc:creator>cfabry</dc:creator>
  <cp:lastModifiedBy>Leerkes, Maarten (NIH/NHLBI) [E]</cp:lastModifiedBy>
  <cp:revision>227</cp:revision>
  <cp:lastPrinted>2014-02-27T13:52:56Z</cp:lastPrinted>
  <dcterms:created xsi:type="dcterms:W3CDTF">2010-04-29T22:14:07Z</dcterms:created>
  <dcterms:modified xsi:type="dcterms:W3CDTF">2017-07-07T22:57:52Z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0x010100FCE384F2AFE7FD4B908B837B344DB0E2</vt:lpwstr>
  </property>
  <property fmtid="{D5CDD505-2E9C-101B-9397-08002B2CF9AE}" pid="3" name="TemplateUrl">
    <vt:lpwstr/>
  </property>
  <property fmtid="{D5CDD505-2E9C-101B-9397-08002B2CF9AE}" pid="4" name="_SourceUrl">
    <vt:lpwstr/>
  </property>
  <property fmtid="{D5CDD505-2E9C-101B-9397-08002B2CF9AE}" pid="5" name="_SharedFileIndex">
    <vt:lpwstr/>
  </property>
  <property fmtid="{D5CDD505-2E9C-101B-9397-08002B2CF9AE}" pid="6" name="xd_Signature">
    <vt:bool>false</vt:bool>
  </property>
  <property fmtid="{D5CDD505-2E9C-101B-9397-08002B2CF9AE}" pid="7" name="xd_ProgID">
    <vt:lpwstr/>
  </property>
</Properties>
</file>